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notesMasterIdLst>
    <p:notesMasterId r:id="rId12"/>
  </p:notesMasterIdLst>
  <p:sldIdLst>
    <p:sldId id="282" r:id="rId2"/>
    <p:sldId id="277" r:id="rId3"/>
    <p:sldId id="278" r:id="rId4"/>
    <p:sldId id="269" r:id="rId5"/>
    <p:sldId id="279" r:id="rId6"/>
    <p:sldId id="267" r:id="rId7"/>
    <p:sldId id="280" r:id="rId8"/>
    <p:sldId id="272" r:id="rId9"/>
    <p:sldId id="281" r:id="rId10"/>
    <p:sldId id="264" r:id="rId1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0BB9"/>
    <a:srgbClr val="0D04BC"/>
    <a:srgbClr val="FF99FF"/>
    <a:srgbClr val="FF00FF"/>
    <a:srgbClr val="FFCCFF"/>
    <a:srgbClr val="110D5B"/>
    <a:srgbClr val="FF0066"/>
    <a:srgbClr val="ECF7AB"/>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4684" autoAdjust="0"/>
  </p:normalViewPr>
  <p:slideViewPr>
    <p:cSldViewPr>
      <p:cViewPr varScale="1">
        <p:scale>
          <a:sx n="70" d="100"/>
          <a:sy n="70" d="100"/>
        </p:scale>
        <p:origin x="1354" y="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8937CD7D-C12B-45E8-9980-C4B1BBCA7350}" type="datetimeFigureOut">
              <a:rPr lang="en-US" smtClean="0"/>
              <a:pPr/>
              <a:t>5/24/2017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EFCB4A2A-29F0-41E9-BB44-01CE1A83F9DB}" type="slidenum">
              <a:rPr lang="en-US" smtClean="0"/>
              <a:pPr/>
              <a:t>‹#›</a:t>
            </a:fld>
            <a:endParaRPr lang="en-US"/>
          </a:p>
        </p:txBody>
      </p:sp>
    </p:spTree>
    <p:extLst>
      <p:ext uri="{BB962C8B-B14F-4D97-AF65-F5344CB8AC3E}">
        <p14:creationId xmlns:p14="http://schemas.microsoft.com/office/powerpoint/2010/main" val="1844593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CB4A2A-29F0-41E9-BB44-01CE1A83F9DB}"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1382387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CB4A2A-29F0-41E9-BB44-01CE1A83F9DB}" type="slidenum">
              <a:rPr lang="en-US" smtClean="0"/>
              <a:pPr/>
              <a:t>4</a:t>
            </a:fld>
            <a:endParaRPr lang="en-US"/>
          </a:p>
        </p:txBody>
      </p:sp>
    </p:spTree>
    <p:extLst>
      <p:ext uri="{BB962C8B-B14F-4D97-AF65-F5344CB8AC3E}">
        <p14:creationId xmlns:p14="http://schemas.microsoft.com/office/powerpoint/2010/main" val="949555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CB4A2A-29F0-41E9-BB44-01CE1A83F9DB}" type="slidenum">
              <a:rPr lang="en-US" smtClean="0"/>
              <a:pPr/>
              <a:t>6</a:t>
            </a:fld>
            <a:endParaRPr lang="en-US"/>
          </a:p>
        </p:txBody>
      </p:sp>
    </p:spTree>
    <p:extLst>
      <p:ext uri="{BB962C8B-B14F-4D97-AF65-F5344CB8AC3E}">
        <p14:creationId xmlns:p14="http://schemas.microsoft.com/office/powerpoint/2010/main" val="1206667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CB4A2A-29F0-41E9-BB44-01CE1A83F9DB}" type="slidenum">
              <a:rPr lang="en-US" smtClean="0"/>
              <a:pPr/>
              <a:t>8</a:t>
            </a:fld>
            <a:endParaRPr lang="en-US"/>
          </a:p>
        </p:txBody>
      </p:sp>
    </p:spTree>
    <p:extLst>
      <p:ext uri="{BB962C8B-B14F-4D97-AF65-F5344CB8AC3E}">
        <p14:creationId xmlns:p14="http://schemas.microsoft.com/office/powerpoint/2010/main" val="3849177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2308"/>
            <a:ext cx="9144000" cy="6860308"/>
            <a:chOff x="0" y="-2308"/>
            <a:chExt cx="9144000" cy="6860308"/>
          </a:xfrm>
        </p:grpSpPr>
        <p:sp>
          <p:nvSpPr>
            <p:cNvPr id="8" name="Rectangle 7"/>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4"/>
            <a:ext cx="5917679" cy="2554758"/>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7500385" y="1828799"/>
            <a:ext cx="990599" cy="228659"/>
          </a:xfrm>
        </p:spPr>
        <p:txBody>
          <a:bodyPr anchor="t" anchorCtr="0"/>
          <a:lstStyle>
            <a:lvl1pPr algn="l">
              <a:defRPr b="0" i="0">
                <a:solidFill>
                  <a:schemeClr val="bg1"/>
                </a:solidFill>
              </a:defRPr>
            </a:lvl1pPr>
          </a:lstStyle>
          <a:p>
            <a:fld id="{A91EE5EF-FEFC-4F88-9A7A-01BF286FA3E1}" type="datetimeFigureOut">
              <a:rPr lang="en-US" smtClean="0"/>
              <a:pPr/>
              <a:t>5/24/2017</a:t>
            </a:fld>
            <a:endParaRPr lang="en-US"/>
          </a:p>
        </p:txBody>
      </p:sp>
      <p:sp>
        <p:nvSpPr>
          <p:cNvPr id="5" name="Footer Placeholder 4"/>
          <p:cNvSpPr>
            <a:spLocks noGrp="1"/>
          </p:cNvSpPr>
          <p:nvPr>
            <p:ph type="ftr" sz="quarter" idx="11"/>
          </p:nvPr>
        </p:nvSpPr>
        <p:spPr>
          <a:xfrm rot="5400000">
            <a:off x="6236209" y="3264406"/>
            <a:ext cx="3859795" cy="228660"/>
          </a:xfrm>
        </p:spPr>
        <p:txBody>
          <a:bodyPr/>
          <a:lstStyle>
            <a:lvl1pPr>
              <a:defRPr>
                <a:solidFill>
                  <a:schemeClr val="bg1"/>
                </a:solidFill>
              </a:defRPr>
            </a:lvl1pPr>
          </a:lstStyle>
          <a:p>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5279" y="292609"/>
            <a:ext cx="628813" cy="767687"/>
          </a:xfrm>
        </p:spPr>
        <p:txBody>
          <a:bodyPr/>
          <a:lstStyle>
            <a:lvl1pPr>
              <a:defRPr sz="2800" b="0" i="0" baseline="0">
                <a:latin typeface="+mj-lt"/>
              </a:defRPr>
            </a:lvl1pPr>
          </a:lstStyle>
          <a:p>
            <a:fld id="{0E95CD19-0FFB-4F39-9FF2-E2FC18217418}" type="slidenum">
              <a:rPr lang="en-US" smtClean="0"/>
              <a:pPr/>
              <a:t>‹#›</a:t>
            </a:fld>
            <a:endParaRPr lang="en-US"/>
          </a:p>
        </p:txBody>
      </p:sp>
    </p:spTree>
    <p:extLst>
      <p:ext uri="{BB962C8B-B14F-4D97-AF65-F5344CB8AC3E}">
        <p14:creationId xmlns:p14="http://schemas.microsoft.com/office/powerpoint/2010/main" val="1605175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1" name="Group 10"/>
          <p:cNvGrpSpPr/>
          <p:nvPr/>
        </p:nvGrpSpPr>
        <p:grpSpPr>
          <a:xfrm>
            <a:off x="0" y="-2308"/>
            <a:ext cx="9144000" cy="6860308"/>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3" y="4961453"/>
            <a:ext cx="6422002"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787755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0" y="-2308"/>
            <a:ext cx="9144000" cy="6860308"/>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Rectangle 13"/>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2"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0"/>
            <a:ext cx="6422004" cy="1653117"/>
          </a:xfrm>
        </p:spPr>
        <p:txBody>
          <a:bodyPr anchor="ct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1" y="3509006"/>
            <a:ext cx="6422003" cy="2515873"/>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18" name="Rectangle 1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60950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2308"/>
            <a:ext cx="9144000" cy="6860308"/>
            <a:chOff x="0" y="-2308"/>
            <a:chExt cx="9144000" cy="6860308"/>
          </a:xfrm>
        </p:grpSpPr>
        <p:sp>
          <p:nvSpPr>
            <p:cNvPr id="13" name="Rectangle 12"/>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5"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36" name="Freeform 35"/>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1"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0" name="TextBox 9"/>
          <p:cNvSpPr txBox="1"/>
          <p:nvPr/>
        </p:nvSpPr>
        <p:spPr>
          <a:xfrm>
            <a:off x="644721" y="654263"/>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a:xfrm>
            <a:off x="7227454" y="2900539"/>
            <a:ext cx="538973"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9" y="914401"/>
            <a:ext cx="6160385" cy="2894878"/>
          </a:xfrm>
        </p:spPr>
        <p:txBody>
          <a:bodyP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a:xfrm>
            <a:off x="1387279" y="3814473"/>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z="900"/>
            </a:lvl1pPr>
          </a:lstStyle>
          <a:p>
            <a:fld id="{A91EE5EF-FEFC-4F88-9A7A-01BF286FA3E1}" type="datetimeFigureOut">
              <a:rPr lang="en-US" smtClean="0"/>
              <a:pPr/>
              <a:t>5/24/2017</a:t>
            </a:fld>
            <a:endParaRPr lang="en-US"/>
          </a:p>
        </p:txBody>
      </p:sp>
      <p:sp>
        <p:nvSpPr>
          <p:cNvPr id="5" name="Footer Placeholder 4"/>
          <p:cNvSpPr>
            <a:spLocks noGrp="1"/>
          </p:cNvSpPr>
          <p:nvPr>
            <p:ph type="ftr" sz="quarter" idx="11"/>
          </p:nvPr>
        </p:nvSpPr>
        <p:spPr/>
        <p:txBody>
          <a:bodyPr/>
          <a:lstStyle>
            <a:lvl1pPr>
              <a:defRPr sz="900"/>
            </a:lvl1pPr>
          </a:lstStyle>
          <a:p>
            <a:endParaRPr lang="en-US"/>
          </a:p>
        </p:txBody>
      </p:sp>
      <p:sp>
        <p:nvSpPr>
          <p:cNvPr id="43" name="Rectangle 42"/>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1694226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7" name="Group 6"/>
          <p:cNvGrpSpPr/>
          <p:nvPr/>
        </p:nvGrpSpPr>
        <p:grpSpPr>
          <a:xfrm>
            <a:off x="0" y="-2308"/>
            <a:ext cx="9144000" cy="6860308"/>
            <a:chOff x="0" y="-2308"/>
            <a:chExt cx="9144000" cy="6860308"/>
          </a:xfrm>
        </p:grpSpPr>
        <p:sp>
          <p:nvSpPr>
            <p:cNvPr id="10" name="Rectangle 9"/>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11"/>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399"/>
            <a:ext cx="6422004" cy="209550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159399"/>
            <a:ext cx="6422004"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7724758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8884" y="927101"/>
            <a:ext cx="6423592"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8884" y="2489199"/>
            <a:ext cx="2310988"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Text Placeholder 3"/>
          <p:cNvSpPr>
            <a:spLocks noGrp="1"/>
          </p:cNvSpPr>
          <p:nvPr>
            <p:ph type="body" sz="half" idx="15"/>
          </p:nvPr>
        </p:nvSpPr>
        <p:spPr>
          <a:xfrm>
            <a:off x="868884" y="3147164"/>
            <a:ext cx="2310988" cy="287771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08471" y="2489201"/>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3"/>
          <p:cNvSpPr>
            <a:spLocks noGrp="1"/>
          </p:cNvSpPr>
          <p:nvPr>
            <p:ph type="body" sz="half" idx="16"/>
          </p:nvPr>
        </p:nvSpPr>
        <p:spPr>
          <a:xfrm>
            <a:off x="3408472" y="3147164"/>
            <a:ext cx="232675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63820" y="2489200"/>
            <a:ext cx="2313740" cy="657961"/>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4" name="Text Placeholder 3"/>
          <p:cNvSpPr>
            <a:spLocks noGrp="1"/>
          </p:cNvSpPr>
          <p:nvPr>
            <p:ph type="body" sz="half" idx="17"/>
          </p:nvPr>
        </p:nvSpPr>
        <p:spPr>
          <a:xfrm>
            <a:off x="5963820" y="3147162"/>
            <a:ext cx="2313739" cy="288836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91EE5EF-FEFC-4F88-9A7A-01BF286FA3E1}" type="datetimeFigureOut">
              <a:rPr lang="en-US" smtClean="0"/>
              <a:pPr/>
              <a:t>5/24/2017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970481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1" y="936973"/>
            <a:ext cx="6423592" cy="699992"/>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39" y="4188546"/>
            <a:ext cx="2314064" cy="649011"/>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1021261" y="2489200"/>
            <a:ext cx="2012937"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8"/>
          </p:nvPr>
        </p:nvSpPr>
        <p:spPr>
          <a:xfrm>
            <a:off x="866438" y="4837558"/>
            <a:ext cx="2309280" cy="1187322"/>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04317" y="4188546"/>
            <a:ext cx="233090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16"/>
          </p:nvPr>
        </p:nvSpPr>
        <p:spPr>
          <a:xfrm>
            <a:off x="3550622" y="2489200"/>
            <a:ext cx="2025182"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404317" y="4846509"/>
            <a:ext cx="2330904" cy="1178372"/>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63820" y="4184814"/>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17"/>
          </p:nvPr>
        </p:nvSpPr>
        <p:spPr>
          <a:xfrm>
            <a:off x="6104945" y="2489200"/>
            <a:ext cx="2018839"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63820" y="4846510"/>
            <a:ext cx="2299492" cy="118902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91EE5EF-FEFC-4F88-9A7A-01BF286FA3E1}" type="datetimeFigureOut">
              <a:rPr lang="en-US" smtClean="0"/>
              <a:pPr/>
              <a:t>5/24/2017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6520733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441" y="2489200"/>
            <a:ext cx="6343201" cy="35306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5/24/2017</a:t>
            </a:fld>
            <a:endParaRPr lang="en-US"/>
          </a:p>
        </p:txBody>
      </p:sp>
      <p:sp>
        <p:nvSpPr>
          <p:cNvPr id="5" name="Footer Placeholder 4"/>
          <p:cNvSpPr>
            <a:spLocks noGrp="1"/>
          </p:cNvSpPr>
          <p:nvPr>
            <p:ph type="ftr" sz="quarter" idx="11"/>
          </p:nvPr>
        </p:nvSpPr>
        <p:spPr/>
        <p:txBody>
          <a:bodyPr/>
          <a:lstStyle>
            <a:lvl1pPr>
              <a:defRPr sz="900"/>
            </a:lvl1p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0144360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0" name="Group 9"/>
          <p:cNvGrpSpPr/>
          <p:nvPr/>
        </p:nvGrpSpPr>
        <p:grpSpPr>
          <a:xfrm>
            <a:off x="0" y="-2308"/>
            <a:ext cx="9144000" cy="6860308"/>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Rectangle 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119474" cy="4571999"/>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48235" y="1447799"/>
            <a:ext cx="4435439" cy="45719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856705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5/24/2017</a:t>
            </a:fld>
            <a:endParaRPr lang="en-US"/>
          </a:p>
        </p:txBody>
      </p:sp>
      <p:sp>
        <p:nvSpPr>
          <p:cNvPr id="5" name="Footer Placeholder 4"/>
          <p:cNvSpPr>
            <a:spLocks noGrp="1"/>
          </p:cNvSpPr>
          <p:nvPr>
            <p:ph type="ftr" sz="quarter" idx="11"/>
          </p:nvPr>
        </p:nvSpPr>
        <p:spPr/>
        <p:txBody>
          <a:bodyPr/>
          <a:lstStyle>
            <a:lvl1pPr>
              <a:defRPr sz="900"/>
            </a:lvl1p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4072629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9"/>
          <p:cNvGrpSpPr/>
          <p:nvPr/>
        </p:nvGrpSpPr>
        <p:grpSpPr>
          <a:xfrm>
            <a:off x="0" y="-2308"/>
            <a:ext cx="9144000" cy="6860308"/>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Rectangle 6"/>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5/24/2017</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4146530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1EE5EF-FEFC-4F88-9A7A-01BF286FA3E1}"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4135420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66441" y="3248490"/>
            <a:ext cx="3636978" cy="2771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0581" y="3248490"/>
            <a:ext cx="3636979" cy="277131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1EE5EF-FEFC-4F88-9A7A-01BF286FA3E1}" type="datetimeFigureOut">
              <a:rPr lang="en-US" smtClean="0"/>
              <a:pPr/>
              <a:t>5/24/2017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335430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1EE5EF-FEFC-4F88-9A7A-01BF286FA3E1}" type="datetimeFigureOut">
              <a:rPr lang="en-US" smtClean="0"/>
              <a:pPr/>
              <a:t>5/24/2017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980787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1EE5EF-FEFC-4F88-9A7A-01BF286FA3E1}" type="datetimeFigureOut">
              <a:rPr lang="en-US" smtClean="0"/>
              <a:pPr/>
              <a:t>5/24/2017</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137225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0" y="-2308"/>
            <a:ext cx="9144000" cy="6860308"/>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97437"/>
            <a:ext cx="2712589"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52881"/>
            <a:ext cx="3632850"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086844"/>
            <a:ext cx="2712590" cy="2925413"/>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140198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1" name="Group 10"/>
          <p:cNvGrpSpPr/>
          <p:nvPr/>
        </p:nvGrpSpPr>
        <p:grpSpPr>
          <a:xfrm>
            <a:off x="0" y="-2308"/>
            <a:ext cx="9144000" cy="6860308"/>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2" y="1362190"/>
            <a:ext cx="2987087"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51591" y="3088562"/>
            <a:ext cx="3001938" cy="2448637"/>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5/24/2017</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358506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2308"/>
            <a:ext cx="9144000" cy="6860308"/>
            <a:chOff x="0" y="-2308"/>
            <a:chExt cx="9144000" cy="6860308"/>
          </a:xfrm>
        </p:grpSpPr>
        <p:sp>
          <p:nvSpPr>
            <p:cNvPr id="15" name="Rectangle 14"/>
            <p:cNvSpPr/>
            <p:nvPr/>
          </p:nvSpPr>
          <p:spPr>
            <a:xfrm>
              <a:off x="0" y="0"/>
              <a:ext cx="9144000" cy="6858000"/>
            </a:xfrm>
            <a:prstGeom prst="rect">
              <a:avLst/>
            </a:prstGeom>
            <a:blipFill>
              <a:blip r:embed="rId19">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13"/>
            <p:cNvSpPr/>
            <p:nvPr/>
          </p:nvSpPr>
          <p:spPr bwMode="gray">
            <a:xfrm>
              <a:off x="485023" y="1854142"/>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6"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3564" y="925605"/>
            <a:ext cx="6346078" cy="711359"/>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6441" y="2489200"/>
            <a:ext cx="6343201" cy="353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590842" y="6365497"/>
            <a:ext cx="3859795" cy="228660"/>
          </a:xfrm>
          <a:prstGeom prst="rect">
            <a:avLst/>
          </a:prstGeom>
        </p:spPr>
        <p:txBody>
          <a:bodyPr vert="horz" lIns="91440" tIns="45720" rIns="91440" bIns="45720" rtlCol="0" anchor="b"/>
          <a:lstStyle>
            <a:lvl1pPr algn="l">
              <a:defRPr sz="1000" b="1" i="0">
                <a:solidFill>
                  <a:schemeClr val="accent1"/>
                </a:solidFill>
              </a:defRPr>
            </a:lvl1pPr>
          </a:lstStyle>
          <a:p>
            <a:endParaRPr lang="en-US"/>
          </a:p>
        </p:txBody>
      </p:sp>
      <p:sp>
        <p:nvSpPr>
          <p:cNvPr id="4" name="Date Placeholder 3"/>
          <p:cNvSpPr>
            <a:spLocks noGrp="1"/>
          </p:cNvSpPr>
          <p:nvPr>
            <p:ph type="dt" sz="half" idx="2"/>
          </p:nvPr>
        </p:nvSpPr>
        <p:spPr>
          <a:xfrm>
            <a:off x="7574443" y="6371444"/>
            <a:ext cx="990599" cy="228659"/>
          </a:xfrm>
          <a:prstGeom prst="rect">
            <a:avLst/>
          </a:prstGeom>
        </p:spPr>
        <p:txBody>
          <a:bodyPr vert="horz" lIns="91440" tIns="45720" rIns="91440" bIns="45720" rtlCol="0" anchor="b"/>
          <a:lstStyle>
            <a:lvl1pPr algn="r">
              <a:defRPr sz="900" b="1" i="0">
                <a:solidFill>
                  <a:schemeClr val="accent1"/>
                </a:solidFill>
              </a:defRPr>
            </a:lvl1pPr>
          </a:lstStyle>
          <a:p>
            <a:fld id="{A91EE5EF-FEFC-4F88-9A7A-01BF286FA3E1}" type="datetimeFigureOut">
              <a:rPr lang="en-US" smtClean="0"/>
              <a:pPr/>
              <a:t>5/24/2017</a:t>
            </a:fld>
            <a:endParaRPr lang="en-US"/>
          </a:p>
        </p:txBody>
      </p:sp>
      <p:sp>
        <p:nvSpPr>
          <p:cNvPr id="17" name="Rectangle 1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7766428" y="295730"/>
            <a:ext cx="628813" cy="767687"/>
          </a:xfrm>
          <a:prstGeom prst="rect">
            <a:avLst/>
          </a:prstGeom>
        </p:spPr>
        <p:txBody>
          <a:bodyPr vert="horz" lIns="91440" tIns="45720" rIns="91440" bIns="45720" rtlCol="0" anchor="b"/>
          <a:lstStyle>
            <a:lvl1pPr algn="ctr">
              <a:defRPr sz="2800" b="0" i="0">
                <a:solidFill>
                  <a:schemeClr val="bg1"/>
                </a:solidFill>
              </a:defRPr>
            </a:lvl1pPr>
          </a:lstStyle>
          <a:p>
            <a:fld id="{0E95CD19-0FFB-4F39-9FF2-E2FC18217418}" type="slidenum">
              <a:rPr lang="en-US" smtClean="0"/>
              <a:pPr/>
              <a:t>‹#›</a:t>
            </a:fld>
            <a:endParaRPr lang="en-US"/>
          </a:p>
        </p:txBody>
      </p:sp>
    </p:spTree>
    <p:extLst>
      <p:ext uri="{BB962C8B-B14F-4D97-AF65-F5344CB8AC3E}">
        <p14:creationId xmlns:p14="http://schemas.microsoft.com/office/powerpoint/2010/main" val="1831983116"/>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l" defTabSz="457200" rtl="0" eaLnBrk="1" latinLnBrk="0" hangingPunct="1">
        <a:spcBef>
          <a:spcPct val="0"/>
        </a:spcBef>
        <a:buNone/>
        <a:defRPr sz="32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3.gif"/><Relationship Id="rId7"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mailto:maria.martin@vide.v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image" Target="../media/image10.jpe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hyperlink" Target="http://stjohnisland.com/carnival-festival-schedule-events/" TargetMode="External"/><Relationship Id="rId2" Type="http://schemas.openxmlformats.org/officeDocument/2006/relationships/hyperlink" Target="http://www.vicarnivalschedule.com/stjohn/" TargetMode="External"/><Relationship Id="rId1" Type="http://schemas.openxmlformats.org/officeDocument/2006/relationships/slideLayout" Target="../slideLayouts/slideLayout2.xml"/><Relationship Id="rId6" Type="http://schemas.openxmlformats.org/officeDocument/2006/relationships/hyperlink" Target="http://stjohnsource.com/content/news/local-news/2015/07/04/st-john-parade-sizzles" TargetMode="External"/><Relationship Id="rId5" Type="http://schemas.openxmlformats.org/officeDocument/2006/relationships/hyperlink" Target="http://blog.caneelbay.com/2015-st-john-carnival-celebrations/" TargetMode="External"/><Relationship Id="rId4" Type="http://schemas.openxmlformats.org/officeDocument/2006/relationships/hyperlink" Target="http://simonsen.photoshelter.com/gallery-image/St-John-Carnival-2015/"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ttnewsflash.com/?p=39303#!prettyPhot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usacitylink.com/usa/independence-day/"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webpac.uvi.edu/imls/pi_uvi/hurricanes_holidays.pdf" TargetMode="External"/><Relationship Id="rId2" Type="http://schemas.openxmlformats.org/officeDocument/2006/relationships/hyperlink" Target="http://www.stthomasblog.com/2008/07/28/hurricane-supplication-day-in-st-thomas/" TargetMode="External"/><Relationship Id="rId1" Type="http://schemas.openxmlformats.org/officeDocument/2006/relationships/slideLayout" Target="../slideLayouts/slideLayout2.xml"/><Relationship Id="rId4" Type="http://schemas.openxmlformats.org/officeDocument/2006/relationships/image" Target="../media/image1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631752"/>
            <a:ext cx="1904894" cy="4616648"/>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 fontAlgn="base">
              <a:spcBef>
                <a:spcPct val="0"/>
              </a:spcBef>
              <a:spcAft>
                <a:spcPct val="0"/>
              </a:spcAft>
            </a:pPr>
            <a:endParaRPr lang="en-US" sz="1400" dirty="0" smtClean="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smtClean="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smtClean="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smtClean="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smtClean="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smtClean="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smtClean="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smtClean="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smtClean="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smtClean="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smtClean="0">
              <a:solidFill>
                <a:prstClr val="black"/>
              </a:solidFill>
              <a:latin typeface="Times New Roman" pitchFamily="18" charset="0"/>
              <a:cs typeface="Times New Roman" pitchFamily="18" charset="0"/>
            </a:endParaRPr>
          </a:p>
        </p:txBody>
      </p:sp>
      <p:sp>
        <p:nvSpPr>
          <p:cNvPr id="4" name="Title 1"/>
          <p:cNvSpPr txBox="1">
            <a:spLocks/>
          </p:cNvSpPr>
          <p:nvPr/>
        </p:nvSpPr>
        <p:spPr>
          <a:xfrm>
            <a:off x="2266950" y="307216"/>
            <a:ext cx="6267450" cy="1143000"/>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77500" lnSpcReduction="2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spcBef>
                <a:spcPct val="0"/>
              </a:spcBef>
              <a:defRPr/>
            </a:pPr>
            <a:r>
              <a:rPr kumimoji="0" lang="en-US" sz="4000" b="1" i="0" strike="noStrike" kern="1200" spc="50" normalizeH="0" baseline="0" noProof="0" dirty="0" smtClean="0">
                <a:ln w="11430">
                  <a:solidFill>
                    <a:srgbClr val="FF0000"/>
                  </a:solidFill>
                </a:ln>
                <a:gradFill>
                  <a:gsLst>
                    <a:gs pos="25000">
                      <a:schemeClr val="accent2">
                        <a:satMod val="155000"/>
                      </a:schemeClr>
                    </a:gs>
                    <a:gs pos="100000">
                      <a:schemeClr val="accent2">
                        <a:shade val="45000"/>
                        <a:satMod val="165000"/>
                      </a:schemeClr>
                    </a:gs>
                  </a:gsLst>
                  <a:lin ang="5400000"/>
                </a:gradFill>
                <a:uLnTx/>
                <a:uFillTx/>
                <a:latin typeface="Edwardian Script ITC" pitchFamily="66" charset="0"/>
                <a:ea typeface="+mj-ea"/>
                <a:cs typeface="+mj-cs"/>
              </a:rPr>
              <a:t>July  2017</a:t>
            </a:r>
            <a:r>
              <a:rPr kumimoji="0" lang="en-US" sz="4000" b="1" i="0" strike="noStrike" kern="1200" spc="50" normalizeH="0" noProof="0" dirty="0" smtClean="0">
                <a:ln w="11430">
                  <a:solidFill>
                    <a:srgbClr val="FF0000"/>
                  </a:solidFill>
                </a:ln>
                <a:gradFill>
                  <a:gsLst>
                    <a:gs pos="25000">
                      <a:schemeClr val="accent2">
                        <a:satMod val="155000"/>
                      </a:schemeClr>
                    </a:gs>
                    <a:gs pos="100000">
                      <a:schemeClr val="accent2">
                        <a:shade val="45000"/>
                        <a:satMod val="165000"/>
                      </a:schemeClr>
                    </a:gs>
                  </a:gsLst>
                  <a:lin ang="5400000"/>
                </a:gradFill>
                <a:uLnTx/>
                <a:uFillTx/>
                <a:latin typeface="Edwardian Script ITC" pitchFamily="66" charset="0"/>
                <a:ea typeface="+mj-ea"/>
                <a:cs typeface="+mj-cs"/>
              </a:rPr>
              <a:t> </a:t>
            </a:r>
            <a:r>
              <a:rPr kumimoji="0" lang="en-US" sz="4000" b="1" i="0" strike="noStrike" kern="1200" spc="50" normalizeH="0" baseline="0" noProof="0" dirty="0" smtClean="0">
                <a:ln w="11430">
                  <a:solidFill>
                    <a:srgbClr val="FF0000"/>
                  </a:solidFill>
                </a:ln>
                <a:gradFill>
                  <a:gsLst>
                    <a:gs pos="25000">
                      <a:schemeClr val="accent2">
                        <a:satMod val="155000"/>
                      </a:schemeClr>
                    </a:gs>
                    <a:gs pos="100000">
                      <a:schemeClr val="accent2">
                        <a:shade val="45000"/>
                        <a:satMod val="165000"/>
                      </a:schemeClr>
                    </a:gs>
                  </a:gsLst>
                  <a:lin ang="5400000"/>
                </a:gradFill>
                <a:uLnTx/>
                <a:uFillTx/>
                <a:latin typeface="Edwardian Script ITC" pitchFamily="66" charset="0"/>
                <a:ea typeface="+mj-ea"/>
                <a:cs typeface="+mj-cs"/>
              </a:rPr>
              <a:t>Holidays</a:t>
            </a:r>
            <a:r>
              <a:rPr kumimoji="0" lang="en-US" sz="4000" b="1" i="0" strike="noStrike" kern="1200" spc="50" normalizeH="0" noProof="0" dirty="0" smtClean="0">
                <a:ln w="11430">
                  <a:solidFill>
                    <a:srgbClr val="FF0000"/>
                  </a:solidFill>
                </a:ln>
                <a:gradFill>
                  <a:gsLst>
                    <a:gs pos="25000">
                      <a:schemeClr val="accent2">
                        <a:satMod val="155000"/>
                      </a:schemeClr>
                    </a:gs>
                    <a:gs pos="100000">
                      <a:schemeClr val="accent2">
                        <a:shade val="45000"/>
                        <a:satMod val="165000"/>
                      </a:schemeClr>
                    </a:gs>
                  </a:gsLst>
                  <a:lin ang="5400000"/>
                </a:gradFill>
                <a:uLnTx/>
                <a:uFillTx/>
                <a:latin typeface="Edwardian Script ITC" pitchFamily="66" charset="0"/>
                <a:ea typeface="+mj-ea"/>
                <a:cs typeface="+mj-cs"/>
              </a:rPr>
              <a:t> C</a:t>
            </a:r>
            <a:r>
              <a:rPr kumimoji="0" lang="en-US" sz="4000" b="1" i="0" strike="noStrike" kern="1200" spc="50" normalizeH="0" baseline="0" noProof="0" dirty="0" smtClean="0">
                <a:ln w="11430">
                  <a:solidFill>
                    <a:srgbClr val="FF0000"/>
                  </a:solidFill>
                </a:ln>
                <a:gradFill>
                  <a:gsLst>
                    <a:gs pos="25000">
                      <a:schemeClr val="accent2">
                        <a:satMod val="155000"/>
                      </a:schemeClr>
                    </a:gs>
                    <a:gs pos="100000">
                      <a:schemeClr val="accent2">
                        <a:shade val="45000"/>
                        <a:satMod val="165000"/>
                      </a:schemeClr>
                    </a:gs>
                  </a:gsLst>
                  <a:lin ang="5400000"/>
                </a:gradFill>
                <a:uLnTx/>
                <a:uFillTx/>
                <a:latin typeface="Edwardian Script ITC" pitchFamily="66" charset="0"/>
                <a:ea typeface="+mj-ea"/>
                <a:cs typeface="+mj-cs"/>
              </a:rPr>
              <a:t>elebrations Recognition</a:t>
            </a:r>
          </a:p>
          <a:p>
            <a:pPr algn="ctr">
              <a:spcBef>
                <a:spcPct val="0"/>
              </a:spcBef>
              <a:defRPr/>
            </a:pPr>
            <a:r>
              <a:rPr lang="en-US" sz="4000" b="1" spc="50" dirty="0" smtClean="0">
                <a:ln w="11430">
                  <a:solidFill>
                    <a:srgbClr val="FF0000"/>
                  </a:solidFill>
                </a:ln>
                <a:gradFill>
                  <a:gsLst>
                    <a:gs pos="25000">
                      <a:schemeClr val="accent2">
                        <a:satMod val="155000"/>
                      </a:schemeClr>
                    </a:gs>
                    <a:gs pos="100000">
                      <a:schemeClr val="accent2">
                        <a:shade val="45000"/>
                        <a:satMod val="165000"/>
                      </a:schemeClr>
                    </a:gs>
                  </a:gsLst>
                  <a:lin ang="5400000"/>
                </a:gradFill>
                <a:latin typeface="Edwardian Script ITC" pitchFamily="66" charset="0"/>
                <a:ea typeface="+mj-ea"/>
                <a:cs typeface="+mj-cs"/>
              </a:rPr>
              <a:t>in the United States Virgin Islands</a:t>
            </a:r>
            <a:endParaRPr lang="en-US" sz="3500" b="1" spc="50" dirty="0" smtClean="0">
              <a:ln w="11430">
                <a:solidFill>
                  <a:srgbClr val="FF0000"/>
                </a:solidFill>
              </a:ln>
              <a:gradFill>
                <a:gsLst>
                  <a:gs pos="25000">
                    <a:schemeClr val="accent2">
                      <a:satMod val="155000"/>
                    </a:schemeClr>
                  </a:gs>
                  <a:gs pos="100000">
                    <a:schemeClr val="accent2">
                      <a:shade val="45000"/>
                      <a:satMod val="165000"/>
                    </a:schemeClr>
                  </a:gs>
                </a:gsLst>
                <a:lin ang="5400000"/>
              </a:gradFill>
              <a:latin typeface="Edwardian Script ITC" pitchFamily="66" charset="0"/>
              <a:ea typeface="+mj-ea"/>
              <a:cs typeface="+mj-cs"/>
            </a:endParaRPr>
          </a:p>
        </p:txBody>
      </p:sp>
      <p:pic>
        <p:nvPicPr>
          <p:cNvPr id="10" name="Picture 9" descr="us-flag[1]"/>
          <p:cNvPicPr>
            <a:picLocks noChangeAspect="1" noChangeArrowheads="1"/>
          </p:cNvPicPr>
          <p:nvPr/>
        </p:nvPicPr>
        <p:blipFill>
          <a:blip r:embed="rId3" cstate="print"/>
          <a:srcRect/>
          <a:stretch>
            <a:fillRect/>
          </a:stretch>
        </p:blipFill>
        <p:spPr bwMode="auto">
          <a:xfrm>
            <a:off x="637805" y="278562"/>
            <a:ext cx="1279411" cy="1033927"/>
          </a:xfrm>
          <a:prstGeom prst="rect">
            <a:avLst/>
          </a:prstGeom>
          <a:noFill/>
          <a:ln w="9525" algn="in">
            <a:noFill/>
            <a:miter lim="800000"/>
            <a:headEnd/>
            <a:tailEnd/>
          </a:ln>
          <a:effectLst/>
        </p:spPr>
      </p:pic>
      <p:pic>
        <p:nvPicPr>
          <p:cNvPr id="11" name="Picture 10" descr="armour_usvi-flag[1]"/>
          <p:cNvPicPr>
            <a:picLocks noChangeAspect="1" noChangeArrowheads="1" noCrop="1"/>
          </p:cNvPicPr>
          <p:nvPr/>
        </p:nvPicPr>
        <p:blipFill>
          <a:blip r:embed="rId4" cstate="print"/>
          <a:srcRect/>
          <a:stretch>
            <a:fillRect/>
          </a:stretch>
        </p:blipFill>
        <p:spPr bwMode="auto">
          <a:xfrm>
            <a:off x="681196" y="1512695"/>
            <a:ext cx="1287607" cy="1066037"/>
          </a:xfrm>
          <a:prstGeom prst="rect">
            <a:avLst/>
          </a:prstGeom>
          <a:noFill/>
          <a:ln w="9525" algn="in">
            <a:noFill/>
            <a:miter lim="800000"/>
            <a:headEnd/>
            <a:tailEnd/>
          </a:ln>
        </p:spPr>
      </p:pic>
      <p:pic>
        <p:nvPicPr>
          <p:cNvPr id="12" name="Picture 2" descr="seal[1]"/>
          <p:cNvPicPr>
            <a:picLocks noChangeAspect="1" noChangeArrowheads="1"/>
          </p:cNvPicPr>
          <p:nvPr/>
        </p:nvPicPr>
        <p:blipFill>
          <a:blip r:embed="rId5" cstate="print"/>
          <a:srcRect/>
          <a:stretch>
            <a:fillRect/>
          </a:stretch>
        </p:blipFill>
        <p:spPr bwMode="auto">
          <a:xfrm>
            <a:off x="637805" y="2670946"/>
            <a:ext cx="1424940" cy="1295400"/>
          </a:xfrm>
          <a:prstGeom prst="rect">
            <a:avLst/>
          </a:prstGeom>
          <a:noFill/>
          <a:ln w="9525" algn="in">
            <a:noFill/>
            <a:miter lim="800000"/>
            <a:headEnd/>
            <a:tailEnd/>
          </a:ln>
          <a:effectLst/>
        </p:spPr>
      </p:pic>
      <p:pic>
        <p:nvPicPr>
          <p:cNvPr id="13" name="Picture 2"/>
          <p:cNvPicPr>
            <a:picLocks noChangeAspect="1" noChangeArrowheads="1"/>
          </p:cNvPicPr>
          <p:nvPr/>
        </p:nvPicPr>
        <p:blipFill>
          <a:blip r:embed="rId6" cstate="print"/>
          <a:srcRect/>
          <a:stretch>
            <a:fillRect/>
          </a:stretch>
        </p:blipFill>
        <p:spPr bwMode="auto">
          <a:xfrm>
            <a:off x="903869" y="4786343"/>
            <a:ext cx="1247564" cy="790513"/>
          </a:xfrm>
          <a:prstGeom prst="rect">
            <a:avLst/>
          </a:prstGeom>
          <a:noFill/>
          <a:ln w="9525" algn="in">
            <a:noFill/>
            <a:miter lim="800000"/>
            <a:headEnd/>
            <a:tailEnd/>
          </a:ln>
          <a:effectLst/>
        </p:spPr>
      </p:pic>
      <p:sp>
        <p:nvSpPr>
          <p:cNvPr id="14" name="Text Box 3"/>
          <p:cNvSpPr txBox="1">
            <a:spLocks noChangeArrowheads="1"/>
          </p:cNvSpPr>
          <p:nvPr/>
        </p:nvSpPr>
        <p:spPr bwMode="auto">
          <a:xfrm>
            <a:off x="533400" y="5638800"/>
            <a:ext cx="1885950" cy="520700"/>
          </a:xfrm>
          <a:prstGeom prst="rect">
            <a:avLst/>
          </a:prstGeom>
          <a:noFill/>
          <a:ln w="9525" algn="in">
            <a:solidFill>
              <a:schemeClr val="tx2"/>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Edwardian Script ITC" pitchFamily="66"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Edwardian Script ITC" pitchFamily="66"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5" name="F98C2D52-0AD9-4660-AFB9-D713E4EF041D" descr="cid:image003.png@01D14A0F.AB2505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1356" y="4025874"/>
            <a:ext cx="1672590" cy="671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itle 1"/>
          <p:cNvSpPr txBox="1">
            <a:spLocks/>
          </p:cNvSpPr>
          <p:nvPr/>
        </p:nvSpPr>
        <p:spPr>
          <a:xfrm>
            <a:off x="3048000" y="4893310"/>
            <a:ext cx="5257800" cy="1005840"/>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62500" lnSpcReduction="20000"/>
          </a:bodyPr>
          <a:lstStyle/>
          <a:p>
            <a:pPr algn="ctr"/>
            <a:r>
              <a:rPr lang="en-US" sz="4000" b="1" dirty="0" smtClean="0">
                <a:ln w="12700">
                  <a:solidFill>
                    <a:schemeClr val="tx2">
                      <a:satMod val="155000"/>
                    </a:schemeClr>
                  </a:solidFill>
                  <a:prstDash val="solid"/>
                </a:ln>
                <a:solidFill>
                  <a:schemeClr val="accent2"/>
                </a:solidFill>
                <a:latin typeface="Edwardian Script ITC" pitchFamily="66" charset="0"/>
              </a:rPr>
              <a:t>Compliments of:</a:t>
            </a:r>
          </a:p>
          <a:p>
            <a:pPr algn="ctr"/>
            <a:r>
              <a:rPr lang="en-US" sz="4000" b="1" dirty="0" smtClean="0">
                <a:ln w="12700">
                  <a:solidFill>
                    <a:schemeClr val="tx2">
                      <a:satMod val="155000"/>
                    </a:schemeClr>
                  </a:solidFill>
                  <a:prstDash val="solid"/>
                </a:ln>
                <a:solidFill>
                  <a:schemeClr val="accent2"/>
                </a:solidFill>
                <a:latin typeface="Edwardian Script ITC" pitchFamily="66" charset="0"/>
              </a:rPr>
              <a:t>Virgin </a:t>
            </a:r>
            <a:r>
              <a:rPr lang="en-US" sz="4000" b="1" dirty="0">
                <a:ln w="12700">
                  <a:solidFill>
                    <a:schemeClr val="tx2">
                      <a:satMod val="155000"/>
                    </a:schemeClr>
                  </a:solidFill>
                  <a:prstDash val="solid"/>
                </a:ln>
                <a:solidFill>
                  <a:schemeClr val="accent2"/>
                </a:solidFill>
                <a:latin typeface="Edwardian Script ITC" pitchFamily="66" charset="0"/>
              </a:rPr>
              <a:t>Islands Department of Education</a:t>
            </a:r>
          </a:p>
          <a:p>
            <a:pPr algn="ctr"/>
            <a:r>
              <a:rPr lang="en-US" sz="4000" b="1" dirty="0">
                <a:ln w="12700">
                  <a:solidFill>
                    <a:schemeClr val="tx2">
                      <a:satMod val="155000"/>
                    </a:schemeClr>
                  </a:solidFill>
                  <a:prstDash val="solid"/>
                </a:ln>
                <a:solidFill>
                  <a:schemeClr val="accent2"/>
                </a:solidFill>
                <a:latin typeface="Edwardian Script ITC" pitchFamily="66" charset="0"/>
              </a:rPr>
              <a:t>Division of Virgin Islands Cultural Education</a:t>
            </a:r>
          </a:p>
        </p:txBody>
      </p:sp>
      <p:sp>
        <p:nvSpPr>
          <p:cNvPr id="20" name="Title 1"/>
          <p:cNvSpPr txBox="1">
            <a:spLocks/>
          </p:cNvSpPr>
          <p:nvPr/>
        </p:nvSpPr>
        <p:spPr>
          <a:xfrm>
            <a:off x="2586090" y="1631752"/>
            <a:ext cx="5948310" cy="1464316"/>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70000" lnSpcReduction="20000"/>
          </a:bodyPr>
          <a:lstStyle/>
          <a:p>
            <a:pPr algn="ctr"/>
            <a:r>
              <a:rPr lang="en-US" sz="4000" b="1" dirty="0" smtClean="0">
                <a:ln w="0"/>
                <a:solidFill>
                  <a:schemeClr val="accent2"/>
                </a:solidFill>
                <a:effectLst>
                  <a:outerShdw blurRad="38100" dist="25400" dir="5400000" algn="ctr" rotWithShape="0">
                    <a:srgbClr val="6E747A">
                      <a:alpha val="43000"/>
                    </a:srgbClr>
                  </a:outerShdw>
                </a:effectLst>
                <a:latin typeface="Edwardian Script ITC" pitchFamily="66" charset="0"/>
              </a:rPr>
              <a:t>St. John Festival … June – Tuesday, July 4</a:t>
            </a:r>
            <a:r>
              <a:rPr lang="en-US" sz="4000" b="1" baseline="30000" dirty="0" smtClean="0">
                <a:ln w="0"/>
                <a:solidFill>
                  <a:schemeClr val="accent2"/>
                </a:solidFill>
                <a:effectLst>
                  <a:outerShdw blurRad="38100" dist="25400" dir="5400000" algn="ctr" rotWithShape="0">
                    <a:srgbClr val="6E747A">
                      <a:alpha val="43000"/>
                    </a:srgbClr>
                  </a:outerShdw>
                </a:effectLst>
                <a:latin typeface="Edwardian Script ITC" pitchFamily="66" charset="0"/>
              </a:rPr>
              <a:t>th</a:t>
            </a:r>
            <a:endParaRPr lang="en-US" sz="4000" b="1" dirty="0" smtClean="0">
              <a:ln w="0"/>
              <a:solidFill>
                <a:schemeClr val="accent2"/>
              </a:solidFill>
              <a:effectLst>
                <a:outerShdw blurRad="38100" dist="25400" dir="5400000" algn="ctr" rotWithShape="0">
                  <a:srgbClr val="6E747A">
                    <a:alpha val="43000"/>
                  </a:srgbClr>
                </a:outerShdw>
              </a:effectLst>
              <a:latin typeface="Edwardian Script ITC" pitchFamily="66" charset="0"/>
            </a:endParaRPr>
          </a:p>
          <a:p>
            <a:pPr algn="ctr"/>
            <a:r>
              <a:rPr lang="en-US" sz="4000" b="1" dirty="0" smtClean="0">
                <a:ln w="0"/>
                <a:solidFill>
                  <a:schemeClr val="accent2"/>
                </a:solidFill>
                <a:effectLst>
                  <a:outerShdw blurRad="38100" dist="25400" dir="5400000" algn="ctr" rotWithShape="0">
                    <a:srgbClr val="6E747A">
                      <a:alpha val="43000"/>
                    </a:srgbClr>
                  </a:outerShdw>
                </a:effectLst>
                <a:latin typeface="Edwardian Script ITC" pitchFamily="66" charset="0"/>
              </a:rPr>
              <a:t>Emancipation Day … Monday, July 3</a:t>
            </a:r>
            <a:r>
              <a:rPr lang="en-US" sz="4000" b="1" baseline="30000" dirty="0" smtClean="0">
                <a:ln w="0"/>
                <a:solidFill>
                  <a:schemeClr val="accent2"/>
                </a:solidFill>
                <a:effectLst>
                  <a:outerShdw blurRad="38100" dist="25400" dir="5400000" algn="ctr" rotWithShape="0">
                    <a:srgbClr val="6E747A">
                      <a:alpha val="43000"/>
                    </a:srgbClr>
                  </a:outerShdw>
                </a:effectLst>
                <a:latin typeface="Edwardian Script ITC" pitchFamily="66" charset="0"/>
              </a:rPr>
              <a:t>rd</a:t>
            </a:r>
            <a:endParaRPr lang="en-US" sz="4000" b="1" dirty="0" smtClean="0">
              <a:ln w="0"/>
              <a:solidFill>
                <a:schemeClr val="accent2"/>
              </a:solidFill>
              <a:effectLst>
                <a:outerShdw blurRad="38100" dist="25400" dir="5400000" algn="ctr" rotWithShape="0">
                  <a:srgbClr val="6E747A">
                    <a:alpha val="43000"/>
                  </a:srgbClr>
                </a:outerShdw>
              </a:effectLst>
              <a:latin typeface="Edwardian Script ITC" pitchFamily="66" charset="0"/>
            </a:endParaRPr>
          </a:p>
          <a:p>
            <a:pPr algn="ctr"/>
            <a:r>
              <a:rPr lang="en-US" sz="4000" b="1" dirty="0" smtClean="0">
                <a:ln w="0"/>
                <a:solidFill>
                  <a:schemeClr val="accent2"/>
                </a:solidFill>
                <a:effectLst>
                  <a:outerShdw blurRad="38100" dist="25400" dir="5400000" algn="ctr" rotWithShape="0">
                    <a:srgbClr val="6E747A">
                      <a:alpha val="43000"/>
                    </a:srgbClr>
                  </a:outerShdw>
                </a:effectLst>
                <a:latin typeface="Edwardian Script ITC" pitchFamily="66" charset="0"/>
              </a:rPr>
              <a:t>Independence Day … Tuesday, July 4</a:t>
            </a:r>
            <a:r>
              <a:rPr lang="en-US" sz="4000" b="1" baseline="30000" dirty="0" smtClean="0">
                <a:ln w="0"/>
                <a:solidFill>
                  <a:schemeClr val="accent2"/>
                </a:solidFill>
                <a:effectLst>
                  <a:outerShdw blurRad="38100" dist="25400" dir="5400000" algn="ctr" rotWithShape="0">
                    <a:srgbClr val="6E747A">
                      <a:alpha val="43000"/>
                    </a:srgbClr>
                  </a:outerShdw>
                </a:effectLst>
                <a:latin typeface="Edwardian Script ITC" pitchFamily="66" charset="0"/>
              </a:rPr>
              <a:t>th</a:t>
            </a:r>
            <a:endParaRPr lang="en-US" sz="4000" b="1" dirty="0" smtClean="0">
              <a:ln w="0"/>
              <a:solidFill>
                <a:schemeClr val="accent2"/>
              </a:solidFill>
              <a:effectLst>
                <a:outerShdw blurRad="38100" dist="25400" dir="5400000" algn="ctr" rotWithShape="0">
                  <a:srgbClr val="6E747A">
                    <a:alpha val="43000"/>
                  </a:srgbClr>
                </a:outerShdw>
              </a:effectLst>
              <a:latin typeface="Edwardian Script ITC" pitchFamily="66" charset="0"/>
            </a:endParaRPr>
          </a:p>
          <a:p>
            <a:pPr algn="ctr"/>
            <a:r>
              <a:rPr lang="en-US" sz="4000" b="1" dirty="0" smtClean="0">
                <a:ln w="0"/>
                <a:solidFill>
                  <a:schemeClr val="accent2"/>
                </a:solidFill>
                <a:effectLst>
                  <a:outerShdw blurRad="38100" dist="25400" dir="5400000" algn="ctr" rotWithShape="0">
                    <a:srgbClr val="6E747A">
                      <a:alpha val="43000"/>
                    </a:srgbClr>
                  </a:outerShdw>
                </a:effectLst>
                <a:latin typeface="Edwardian Script ITC" pitchFamily="66" charset="0"/>
              </a:rPr>
              <a:t>Supplication Day … Monday, July 31st </a:t>
            </a:r>
            <a:endParaRPr lang="en-US" sz="4000" b="1" dirty="0">
              <a:ln w="0"/>
              <a:solidFill>
                <a:schemeClr val="accent2"/>
              </a:solidFill>
              <a:effectLst>
                <a:outerShdw blurRad="38100" dist="25400" dir="5400000" algn="ctr" rotWithShape="0">
                  <a:srgbClr val="6E747A">
                    <a:alpha val="43000"/>
                  </a:srgbClr>
                </a:outerShdw>
              </a:effectLst>
              <a:latin typeface="Edwardian Script ITC" pitchFamily="66" charset="0"/>
            </a:endParaRPr>
          </a:p>
        </p:txBody>
      </p:sp>
      <p:sp>
        <p:nvSpPr>
          <p:cNvPr id="16" name="Title 1"/>
          <p:cNvSpPr txBox="1">
            <a:spLocks/>
          </p:cNvSpPr>
          <p:nvPr/>
        </p:nvSpPr>
        <p:spPr>
          <a:xfrm>
            <a:off x="2621650" y="3443328"/>
            <a:ext cx="5867400" cy="1254115"/>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77500" lnSpcReduction="20000"/>
          </a:bodyPr>
          <a:lstStyle/>
          <a:p>
            <a:pPr algn="ctr"/>
            <a:r>
              <a:rPr lang="en-US" sz="4000" b="1" dirty="0">
                <a:ln w="12700">
                  <a:solidFill>
                    <a:schemeClr val="tx2">
                      <a:satMod val="155000"/>
                    </a:schemeClr>
                  </a:solidFill>
                  <a:prstDash val="solid"/>
                </a:ln>
                <a:solidFill>
                  <a:schemeClr val="accent2"/>
                </a:solidFill>
                <a:latin typeface="Edwardian Script ITC" pitchFamily="66" charset="0"/>
              </a:rPr>
              <a:t>Holidays observed by the Virgin Island of the United States of America strengthen an important process in the development of the Territory.</a:t>
            </a:r>
          </a:p>
        </p:txBody>
      </p:sp>
    </p:spTree>
    <p:extLst>
      <p:ext uri="{BB962C8B-B14F-4D97-AF65-F5344CB8AC3E}">
        <p14:creationId xmlns:p14="http://schemas.microsoft.com/office/powerpoint/2010/main" val="1320365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us-flag[1]"/>
          <p:cNvPicPr>
            <a:picLocks noChangeAspect="1" noChangeArrowheads="1"/>
          </p:cNvPicPr>
          <p:nvPr/>
        </p:nvPicPr>
        <p:blipFill>
          <a:blip r:embed="rId2" cstate="print"/>
          <a:srcRect/>
          <a:stretch>
            <a:fillRect/>
          </a:stretch>
        </p:blipFill>
        <p:spPr bwMode="auto">
          <a:xfrm>
            <a:off x="609600" y="540327"/>
            <a:ext cx="1295400" cy="1059873"/>
          </a:xfrm>
          <a:prstGeom prst="rect">
            <a:avLst/>
          </a:prstGeom>
          <a:noFill/>
          <a:ln w="9525" algn="in">
            <a:noFill/>
            <a:miter lim="800000"/>
            <a:headEnd/>
            <a:tailEnd/>
          </a:ln>
          <a:effectLst/>
        </p:spPr>
      </p:pic>
      <p:pic>
        <p:nvPicPr>
          <p:cNvPr id="9" name="Picture 4" descr="armour_usvi-flag[1]"/>
          <p:cNvPicPr>
            <a:picLocks noChangeAspect="1" noChangeArrowheads="1" noCrop="1"/>
          </p:cNvPicPr>
          <p:nvPr/>
        </p:nvPicPr>
        <p:blipFill>
          <a:blip r:embed="rId3" cstate="print"/>
          <a:srcRect/>
          <a:stretch>
            <a:fillRect/>
          </a:stretch>
        </p:blipFill>
        <p:spPr bwMode="auto">
          <a:xfrm>
            <a:off x="609600" y="1676400"/>
            <a:ext cx="1371600" cy="1158240"/>
          </a:xfrm>
          <a:prstGeom prst="rect">
            <a:avLst/>
          </a:prstGeom>
          <a:noFill/>
          <a:ln w="9525" algn="in">
            <a:noFill/>
            <a:miter lim="800000"/>
            <a:headEnd/>
            <a:tailEnd/>
          </a:ln>
        </p:spPr>
      </p:pic>
      <p:sp>
        <p:nvSpPr>
          <p:cNvPr id="10" name="Rectangle 9"/>
          <p:cNvSpPr/>
          <p:nvPr/>
        </p:nvSpPr>
        <p:spPr>
          <a:xfrm>
            <a:off x="2324100" y="3048000"/>
            <a:ext cx="6248400" cy="3493264"/>
          </a:xfrm>
          <a:prstGeom prst="rect">
            <a:avLst/>
          </a:prstGeom>
        </p:spPr>
        <p:txBody>
          <a:bodyPr wrap="square">
            <a:spAutoFit/>
          </a:bodyPr>
          <a:lstStyle/>
          <a:p>
            <a:pPr lvl="0" algn="ctr" fontAlgn="base">
              <a:spcBef>
                <a:spcPct val="0"/>
              </a:spcBef>
              <a:spcAft>
                <a:spcPct val="0"/>
              </a:spcAft>
            </a:pPr>
            <a:r>
              <a:rPr lang="en-US" b="1" u="sng" dirty="0">
                <a:latin typeface="Baskerville Old Face" pitchFamily="18" charset="0"/>
                <a:cs typeface="Arial" pitchFamily="34" charset="0"/>
              </a:rPr>
              <a:t>ST. CROX</a:t>
            </a:r>
          </a:p>
          <a:p>
            <a:pPr lvl="0" algn="ctr" fontAlgn="base">
              <a:spcBef>
                <a:spcPct val="0"/>
              </a:spcBef>
              <a:spcAft>
                <a:spcPct val="0"/>
              </a:spcAft>
            </a:pPr>
            <a:r>
              <a:rPr lang="en-US" b="1" dirty="0">
                <a:latin typeface="Baskerville Old Face" pitchFamily="18" charset="0"/>
                <a:cs typeface="Arial" pitchFamily="34" charset="0"/>
              </a:rPr>
              <a:t>2133 Hospital Street; St. Croix, VI   00820</a:t>
            </a:r>
          </a:p>
          <a:p>
            <a:pPr lvl="0" algn="ctr" fontAlgn="base">
              <a:spcBef>
                <a:spcPct val="0"/>
              </a:spcBef>
              <a:spcAft>
                <a:spcPct val="0"/>
              </a:spcAft>
            </a:pPr>
            <a:r>
              <a:rPr lang="en-US" b="1" dirty="0">
                <a:latin typeface="Baskerville Old Face" pitchFamily="18" charset="0"/>
                <a:cs typeface="Arial" pitchFamily="34" charset="0"/>
              </a:rPr>
              <a:t>Telephone Number:  340-773-1095 x: 7032</a:t>
            </a:r>
          </a:p>
          <a:p>
            <a:pPr lvl="0" algn="ctr" fontAlgn="base">
              <a:spcBef>
                <a:spcPct val="0"/>
              </a:spcBef>
              <a:spcAft>
                <a:spcPct val="0"/>
              </a:spcAft>
            </a:pPr>
            <a:r>
              <a:rPr lang="en-US" b="1" dirty="0">
                <a:latin typeface="Baskerville Old Face" pitchFamily="18" charset="0"/>
                <a:cs typeface="Arial" pitchFamily="34" charset="0"/>
              </a:rPr>
              <a:t>Fax Number:  340-773-4476</a:t>
            </a:r>
          </a:p>
          <a:p>
            <a:pPr lvl="0" algn="ctr" fontAlgn="base">
              <a:spcBef>
                <a:spcPct val="0"/>
              </a:spcBef>
              <a:spcAft>
                <a:spcPct val="0"/>
              </a:spcAft>
            </a:pPr>
            <a:endParaRPr lang="en-US" sz="400" b="1" dirty="0">
              <a:latin typeface="Baskerville Old Face" pitchFamily="18" charset="0"/>
              <a:cs typeface="Arial" pitchFamily="34" charset="0"/>
            </a:endParaRPr>
          </a:p>
          <a:p>
            <a:pPr lvl="0" algn="ctr" fontAlgn="base">
              <a:spcBef>
                <a:spcPct val="0"/>
              </a:spcBef>
              <a:spcAft>
                <a:spcPct val="0"/>
              </a:spcAft>
            </a:pPr>
            <a:r>
              <a:rPr lang="en-US" b="1" u="sng" dirty="0">
                <a:latin typeface="Baskerville Old Face" pitchFamily="18" charset="0"/>
                <a:cs typeface="Arial" pitchFamily="34" charset="0"/>
              </a:rPr>
              <a:t>ST. THOMAS / ST. JOHN </a:t>
            </a:r>
          </a:p>
          <a:p>
            <a:pPr lvl="0" algn="ctr" fontAlgn="base">
              <a:spcBef>
                <a:spcPct val="0"/>
              </a:spcBef>
              <a:spcAft>
                <a:spcPct val="0"/>
              </a:spcAft>
            </a:pPr>
            <a:r>
              <a:rPr lang="en-US" b="1" dirty="0">
                <a:latin typeface="Baskerville Old Face" pitchFamily="18" charset="0"/>
                <a:cs typeface="Arial" pitchFamily="34" charset="0"/>
              </a:rPr>
              <a:t>Mailing Address:  1834 </a:t>
            </a:r>
            <a:r>
              <a:rPr lang="en-US" b="1" dirty="0" err="1">
                <a:latin typeface="Baskerville Old Face" pitchFamily="18" charset="0"/>
                <a:cs typeface="Arial" pitchFamily="34" charset="0"/>
              </a:rPr>
              <a:t>Kongens</a:t>
            </a:r>
            <a:r>
              <a:rPr lang="en-US" b="1" dirty="0">
                <a:latin typeface="Baskerville Old Face" pitchFamily="18" charset="0"/>
                <a:cs typeface="Arial" pitchFamily="34" charset="0"/>
              </a:rPr>
              <a:t> </a:t>
            </a:r>
            <a:r>
              <a:rPr lang="en-US" b="1" dirty="0" err="1">
                <a:latin typeface="Baskerville Old Face" pitchFamily="18" charset="0"/>
                <a:cs typeface="Arial" pitchFamily="34" charset="0"/>
              </a:rPr>
              <a:t>Gade</a:t>
            </a:r>
            <a:r>
              <a:rPr lang="en-US" b="1" dirty="0">
                <a:latin typeface="Baskerville Old Face" pitchFamily="18" charset="0"/>
                <a:cs typeface="Arial" pitchFamily="34" charset="0"/>
              </a:rPr>
              <a:t>; STT, VI   00802</a:t>
            </a:r>
          </a:p>
          <a:p>
            <a:pPr lvl="0" algn="ctr" fontAlgn="base">
              <a:spcBef>
                <a:spcPct val="0"/>
              </a:spcBef>
              <a:spcAft>
                <a:spcPct val="0"/>
              </a:spcAft>
            </a:pPr>
            <a:r>
              <a:rPr lang="en-US" b="1" dirty="0">
                <a:latin typeface="Baskerville Old Face" pitchFamily="18" charset="0"/>
                <a:cs typeface="Arial" pitchFamily="34" charset="0"/>
              </a:rPr>
              <a:t>Physical Address:  J. Antonio Jarvis Annex; STT, VI   00802</a:t>
            </a:r>
          </a:p>
          <a:p>
            <a:pPr lvl="0" algn="ctr" fontAlgn="base">
              <a:spcBef>
                <a:spcPct val="0"/>
              </a:spcBef>
              <a:spcAft>
                <a:spcPct val="0"/>
              </a:spcAft>
            </a:pPr>
            <a:r>
              <a:rPr lang="en-US" b="1" dirty="0">
                <a:latin typeface="Baskerville Old Face" pitchFamily="18" charset="0"/>
                <a:cs typeface="Arial" pitchFamily="34" charset="0"/>
              </a:rPr>
              <a:t>Telephone Number:  340-774-0100  x: 2808, 2806, or 2804</a:t>
            </a:r>
          </a:p>
          <a:p>
            <a:pPr lvl="0" algn="ctr" fontAlgn="base">
              <a:spcBef>
                <a:spcPct val="0"/>
              </a:spcBef>
              <a:spcAft>
                <a:spcPct val="0"/>
              </a:spcAft>
            </a:pPr>
            <a:r>
              <a:rPr lang="en-US" b="1" dirty="0">
                <a:latin typeface="Baskerville Old Face" pitchFamily="18" charset="0"/>
                <a:cs typeface="Arial" pitchFamily="34" charset="0"/>
              </a:rPr>
              <a:t>Fax Number:  340-777-4342</a:t>
            </a:r>
          </a:p>
          <a:p>
            <a:pPr lvl="0" algn="ctr" fontAlgn="base">
              <a:spcBef>
                <a:spcPct val="0"/>
              </a:spcBef>
              <a:spcAft>
                <a:spcPct val="0"/>
              </a:spcAft>
            </a:pPr>
            <a:endParaRPr lang="en-US" sz="900" b="1" dirty="0">
              <a:latin typeface="Baskerville Old Face" pitchFamily="18" charset="0"/>
              <a:cs typeface="Arial" pitchFamily="34" charset="0"/>
            </a:endParaRPr>
          </a:p>
          <a:p>
            <a:pPr algn="ctr" fontAlgn="base">
              <a:spcBef>
                <a:spcPct val="0"/>
              </a:spcBef>
              <a:spcAft>
                <a:spcPct val="0"/>
              </a:spcAft>
            </a:pPr>
            <a:r>
              <a:rPr lang="en-US" b="1" dirty="0">
                <a:latin typeface="Baskerville Old Face" pitchFamily="18" charset="0"/>
                <a:cs typeface="Arial" pitchFamily="34" charset="0"/>
              </a:rPr>
              <a:t>Email </a:t>
            </a:r>
            <a:r>
              <a:rPr lang="en-US" b="1" dirty="0" smtClean="0">
                <a:latin typeface="Baskerville Old Face" pitchFamily="18" charset="0"/>
                <a:cs typeface="Arial" pitchFamily="34" charset="0"/>
              </a:rPr>
              <a:t>Address: </a:t>
            </a:r>
            <a:r>
              <a:rPr lang="en-US" b="1" dirty="0" smtClean="0">
                <a:solidFill>
                  <a:schemeClr val="accent1"/>
                </a:solidFill>
                <a:latin typeface="Baskerville Old Face" panose="02020602080505020303" pitchFamily="18" charset="0"/>
              </a:rPr>
              <a:t>valrica.bryson@vide.vi</a:t>
            </a:r>
            <a:r>
              <a:rPr lang="en-US" b="1" dirty="0">
                <a:solidFill>
                  <a:schemeClr val="accent1"/>
                </a:solidFill>
                <a:latin typeface="Baskerville Old Face" panose="02020602080505020303" pitchFamily="18" charset="0"/>
              </a:rPr>
              <a:t>; </a:t>
            </a:r>
            <a:r>
              <a:rPr lang="en-US" b="1" dirty="0" smtClean="0">
                <a:solidFill>
                  <a:schemeClr val="accent1"/>
                </a:solidFill>
                <a:latin typeface="Baskerville Old Face" panose="02020602080505020303" pitchFamily="18" charset="0"/>
              </a:rPr>
              <a:t>yohance.henley@vide.vi; </a:t>
            </a:r>
            <a:r>
              <a:rPr lang="en-US" b="1" dirty="0">
                <a:solidFill>
                  <a:schemeClr val="accent1"/>
                </a:solidFill>
                <a:latin typeface="Baskerville Old Face" panose="02020602080505020303" pitchFamily="18" charset="0"/>
                <a:hlinkClick r:id="rId4"/>
              </a:rPr>
              <a:t>maria.martin@vide.vi</a:t>
            </a:r>
            <a:endParaRPr lang="en-US" b="1" dirty="0">
              <a:solidFill>
                <a:schemeClr val="accent1"/>
              </a:solidFill>
              <a:latin typeface="Baskerville Old Face" panose="02020602080505020303" pitchFamily="18" charset="0"/>
            </a:endParaRPr>
          </a:p>
          <a:p>
            <a:pPr lvl="0" algn="ctr" fontAlgn="base">
              <a:spcBef>
                <a:spcPct val="0"/>
              </a:spcBef>
              <a:spcAft>
                <a:spcPct val="0"/>
              </a:spcAft>
            </a:pPr>
            <a:endParaRPr lang="en-US" sz="1000" b="1" u="sng" dirty="0">
              <a:latin typeface="Baskerville Old Face" pitchFamily="18" charset="0"/>
              <a:cs typeface="Arial" pitchFamily="34" charset="0"/>
            </a:endParaRPr>
          </a:p>
        </p:txBody>
      </p:sp>
      <p:sp>
        <p:nvSpPr>
          <p:cNvPr id="15" name="Rectangle 14"/>
          <p:cNvSpPr/>
          <p:nvPr/>
        </p:nvSpPr>
        <p:spPr>
          <a:xfrm>
            <a:off x="2468880" y="630704"/>
            <a:ext cx="5913120" cy="969496"/>
          </a:xfrm>
          <a:prstGeom prst="rect">
            <a:avLst/>
          </a:prstGeom>
          <a:ln/>
        </p:spPr>
        <p:style>
          <a:lnRef idx="3">
            <a:schemeClr val="lt1"/>
          </a:lnRef>
          <a:fillRef idx="1">
            <a:schemeClr val="accent2"/>
          </a:fillRef>
          <a:effectRef idx="1">
            <a:schemeClr val="accent2"/>
          </a:effectRef>
          <a:fontRef idx="minor">
            <a:schemeClr val="lt1"/>
          </a:fontRef>
        </p:style>
        <p:txBody>
          <a:bodyPr wrap="square">
            <a:spAutoFit/>
          </a:bodyPr>
          <a:lstStyle/>
          <a:p>
            <a:pPr lvl="0" algn="ctr">
              <a:spcBef>
                <a:spcPct val="0"/>
              </a:spcBef>
              <a:defRPr/>
            </a:pPr>
            <a:r>
              <a:rPr lang="en-US" sz="19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To receive monthly complimentary electronic holidays celebrations recognition, kindly contact the …..</a:t>
            </a:r>
            <a:endParaRPr lang="en-US" sz="19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pic>
        <p:nvPicPr>
          <p:cNvPr id="12" name="Picture 2" descr="seal[1]"/>
          <p:cNvPicPr>
            <a:picLocks noChangeAspect="1" noChangeArrowheads="1"/>
          </p:cNvPicPr>
          <p:nvPr/>
        </p:nvPicPr>
        <p:blipFill>
          <a:blip r:embed="rId5" cstate="print"/>
          <a:srcRect/>
          <a:stretch>
            <a:fillRect/>
          </a:stretch>
        </p:blipFill>
        <p:spPr bwMode="auto">
          <a:xfrm>
            <a:off x="609600" y="2895600"/>
            <a:ext cx="1371600" cy="1184564"/>
          </a:xfrm>
          <a:prstGeom prst="rect">
            <a:avLst/>
          </a:prstGeom>
          <a:noFill/>
          <a:ln w="9525" algn="in">
            <a:noFill/>
            <a:miter lim="800000"/>
            <a:headEnd/>
            <a:tailEnd/>
          </a:ln>
          <a:effectLst/>
        </p:spPr>
      </p:pic>
      <p:pic>
        <p:nvPicPr>
          <p:cNvPr id="14" name="Picture 2"/>
          <p:cNvPicPr>
            <a:picLocks noChangeAspect="1" noChangeArrowheads="1"/>
          </p:cNvPicPr>
          <p:nvPr/>
        </p:nvPicPr>
        <p:blipFill>
          <a:blip r:embed="rId6" cstate="print"/>
          <a:srcRect/>
          <a:stretch>
            <a:fillRect/>
          </a:stretch>
        </p:blipFill>
        <p:spPr bwMode="auto">
          <a:xfrm>
            <a:off x="609600" y="4953000"/>
            <a:ext cx="1447800" cy="766028"/>
          </a:xfrm>
          <a:prstGeom prst="rect">
            <a:avLst/>
          </a:prstGeom>
          <a:noFill/>
          <a:ln w="9525" algn="in">
            <a:noFill/>
            <a:miter lim="800000"/>
            <a:headEnd/>
            <a:tailEnd/>
          </a:ln>
          <a:effectLst/>
        </p:spPr>
      </p:pic>
      <p:sp>
        <p:nvSpPr>
          <p:cNvPr id="16" name="Text Box 3"/>
          <p:cNvSpPr txBox="1">
            <a:spLocks noChangeArrowheads="1"/>
          </p:cNvSpPr>
          <p:nvPr/>
        </p:nvSpPr>
        <p:spPr bwMode="auto">
          <a:xfrm>
            <a:off x="304800" y="5727700"/>
            <a:ext cx="1885950" cy="5207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Edwardian Script ITC" pitchFamily="66"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Edwardian Script ITC" pitchFamily="66"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7" name="F98C2D52-0AD9-4660-AFB9-D713E4EF041D" descr="cid:image003.png@01D14A0F.AB2505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4114800"/>
            <a:ext cx="1885950" cy="75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txBox="1">
            <a:spLocks/>
          </p:cNvSpPr>
          <p:nvPr/>
        </p:nvSpPr>
        <p:spPr>
          <a:xfrm>
            <a:off x="2468880" y="1828800"/>
            <a:ext cx="5913120" cy="1005840"/>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77500" lnSpcReduction="20000"/>
          </a:bodyPr>
          <a:lstStyle/>
          <a:p>
            <a:pPr algn="ctr"/>
            <a:r>
              <a:rPr lang="en-US" sz="40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rPr>
              <a:t>Virgin Islands Department of Education</a:t>
            </a:r>
          </a:p>
          <a:p>
            <a:pPr algn="ctr"/>
            <a:r>
              <a:rPr lang="en-US" sz="40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rPr>
              <a:t>Division of Virgin Islands Cultural Education</a:t>
            </a:r>
          </a:p>
        </p:txBody>
      </p:sp>
    </p:spTree>
  </p:cSld>
  <p:clrMapOvr>
    <a:masterClrMapping/>
  </p:clrMapOvr>
  <p:transition advClick="0" advTm="1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496970"/>
            <a:ext cx="8153400" cy="1938992"/>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lvl="0" algn="just" fontAlgn="base">
              <a:spcBef>
                <a:spcPct val="0"/>
              </a:spcBef>
              <a:spcAft>
                <a:spcPct val="0"/>
              </a:spcAft>
            </a:pPr>
            <a:r>
              <a:rPr lang="en-US" sz="1350" b="1" i="1" dirty="0">
                <a:latin typeface="Times New Roman" panose="02020603050405020304" pitchFamily="18" charset="0"/>
                <a:cs typeface="Times New Roman" pitchFamily="18" charset="0"/>
              </a:rPr>
              <a:t>St. John Festival, </a:t>
            </a:r>
            <a:r>
              <a:rPr lang="en-US" sz="1350" dirty="0">
                <a:latin typeface="Times New Roman" pitchFamily="18" charset="0"/>
                <a:cs typeface="Times New Roman" pitchFamily="18" charset="0"/>
              </a:rPr>
              <a:t>displaying the United States Virgin Islands and Caribbean culture, is a month long event that starts with steel pan performances and pageants and builds up to the week of July 4th. The theme for this year is </a:t>
            </a:r>
            <a:r>
              <a:rPr lang="en-US" sz="1200" dirty="0" smtClean="0">
                <a:latin typeface="Times New Roman" panose="02020603050405020304" pitchFamily="18" charset="0"/>
                <a:cs typeface="Times New Roman" panose="02020603050405020304" pitchFamily="18" charset="0"/>
              </a:rPr>
              <a:t> “The </a:t>
            </a:r>
            <a:r>
              <a:rPr lang="en-US" sz="1200" dirty="0">
                <a:latin typeface="Times New Roman" panose="02020603050405020304" pitchFamily="18" charset="0"/>
                <a:cs typeface="Times New Roman" panose="02020603050405020304" pitchFamily="18" charset="0"/>
              </a:rPr>
              <a:t>Present and Past in Ways Never Foreseen for St. John Festival </a:t>
            </a:r>
            <a:r>
              <a:rPr lang="en-US" sz="1200" dirty="0" smtClean="0">
                <a:latin typeface="Times New Roman" panose="02020603050405020304" pitchFamily="18" charset="0"/>
                <a:cs typeface="Times New Roman" panose="02020603050405020304" pitchFamily="18" charset="0"/>
              </a:rPr>
              <a:t>2017”.</a:t>
            </a:r>
            <a:endParaRPr lang="en-US" sz="1350" dirty="0" smtClean="0">
              <a:latin typeface="Times New Roman" pitchFamily="18" charset="0"/>
              <a:cs typeface="Times New Roman" pitchFamily="18" charset="0"/>
            </a:endParaRPr>
          </a:p>
          <a:p>
            <a:pPr lvl="0" algn="just" fontAlgn="base">
              <a:spcBef>
                <a:spcPct val="0"/>
              </a:spcBef>
              <a:spcAft>
                <a:spcPct val="0"/>
              </a:spcAft>
            </a:pPr>
            <a:endParaRPr lang="en-US" sz="1350" dirty="0">
              <a:latin typeface="Times New Roman" pitchFamily="18" charset="0"/>
              <a:cs typeface="Times New Roman" pitchFamily="18" charset="0"/>
            </a:endParaRPr>
          </a:p>
          <a:p>
            <a:pPr lvl="0" algn="just" fontAlgn="base">
              <a:spcBef>
                <a:spcPct val="0"/>
              </a:spcBef>
              <a:spcAft>
                <a:spcPct val="0"/>
              </a:spcAft>
            </a:pPr>
            <a:r>
              <a:rPr lang="en-US" sz="1350" dirty="0" smtClean="0">
                <a:latin typeface="Times New Roman" pitchFamily="18" charset="0"/>
                <a:cs typeface="Times New Roman" pitchFamily="18" charset="0"/>
              </a:rPr>
              <a:t>The </a:t>
            </a:r>
            <a:r>
              <a:rPr lang="en-US" sz="1350" dirty="0">
                <a:latin typeface="Times New Roman" pitchFamily="18" charset="0"/>
                <a:cs typeface="Times New Roman" pitchFamily="18" charset="0"/>
              </a:rPr>
              <a:t>unforgettable final week party time experience climaxes with memorable big events, such as The Village, Food Fair, and the Fourth of July Parade.  You can indulge in the festive music in the air, activities / events catering to the young and elderly, as well as the local culinary delicacies will satisfy your taste buds during the month long feting!  In the Fourth of July cultural carnival parade, you will be entertained by troupes, </a:t>
            </a:r>
            <a:r>
              <a:rPr lang="en-US" sz="1350" dirty="0" err="1">
                <a:latin typeface="Times New Roman" pitchFamily="18" charset="0"/>
                <a:cs typeface="Times New Roman" pitchFamily="18" charset="0"/>
              </a:rPr>
              <a:t>floupes</a:t>
            </a:r>
            <a:r>
              <a:rPr lang="en-US" sz="1350" dirty="0">
                <a:latin typeface="Times New Roman" pitchFamily="18" charset="0"/>
                <a:cs typeface="Times New Roman" pitchFamily="18" charset="0"/>
              </a:rPr>
              <a:t>, majorettes, Indians, and </a:t>
            </a:r>
            <a:r>
              <a:rPr lang="en-US" sz="1350" dirty="0" err="1">
                <a:latin typeface="Times New Roman" pitchFamily="18" charset="0"/>
                <a:cs typeface="Times New Roman" pitchFamily="18" charset="0"/>
              </a:rPr>
              <a:t>mocko</a:t>
            </a:r>
            <a:r>
              <a:rPr lang="en-US" sz="1350" dirty="0">
                <a:latin typeface="Times New Roman" pitchFamily="18" charset="0"/>
                <a:cs typeface="Times New Roman" pitchFamily="18" charset="0"/>
              </a:rPr>
              <a:t> </a:t>
            </a:r>
            <a:r>
              <a:rPr lang="en-US" sz="1350" dirty="0" err="1">
                <a:latin typeface="Times New Roman" pitchFamily="18" charset="0"/>
                <a:cs typeface="Times New Roman" pitchFamily="18" charset="0"/>
              </a:rPr>
              <a:t>jumbies</a:t>
            </a:r>
            <a:r>
              <a:rPr lang="en-US" sz="1350" dirty="0">
                <a:latin typeface="Times New Roman" pitchFamily="18" charset="0"/>
                <a:cs typeface="Times New Roman" pitchFamily="18" charset="0"/>
              </a:rPr>
              <a:t> who will dance on stilts dressed in elaborate pants and jackets made of colorful silks and satins</a:t>
            </a:r>
            <a:r>
              <a:rPr lang="en-US" sz="1350" dirty="0" smtClean="0">
                <a:latin typeface="Times New Roman" pitchFamily="18" charset="0"/>
                <a:cs typeface="Times New Roman" pitchFamily="18" charset="0"/>
              </a:rPr>
              <a:t>.</a:t>
            </a:r>
          </a:p>
        </p:txBody>
      </p:sp>
      <p:sp>
        <p:nvSpPr>
          <p:cNvPr id="3" name="Title 1"/>
          <p:cNvSpPr txBox="1">
            <a:spLocks/>
          </p:cNvSpPr>
          <p:nvPr/>
        </p:nvSpPr>
        <p:spPr>
          <a:xfrm>
            <a:off x="1676400" y="228600"/>
            <a:ext cx="5867400" cy="609600"/>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92500" lnSpcReduction="10000"/>
          </a:bodyPr>
          <a:lstStyle/>
          <a:p>
            <a:pPr algn="ctr">
              <a:spcBef>
                <a:spcPct val="0"/>
              </a:spcBef>
              <a:defRPr/>
            </a:pPr>
            <a:r>
              <a:rPr kumimoji="0" lang="en-US" sz="4000" b="1" i="0" strike="noStrike" kern="1200" normalizeH="0" baseline="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St. </a:t>
            </a:r>
            <a:r>
              <a:rPr lang="en-US" sz="40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rPr>
              <a:t>John Festival</a:t>
            </a:r>
            <a:endParaRPr lang="en-US" sz="35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endParaRPr>
          </a:p>
        </p:txBody>
      </p:sp>
      <p:pic>
        <p:nvPicPr>
          <p:cNvPr id="2050" name="Picture 2" descr="http://cdn.c.photoshelter.com/img-get/I0000pxKRPQ8UGkg/t/200/I0000pxKRPQ8UGk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0278" y="2439570"/>
            <a:ext cx="1266825"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2" name="Picture 4" descr="http://cdn.c.photoshelter.com/img-get/I0000fKLrzHmhy5M/t/200/I0000fKLrzHmhy5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155067"/>
            <a:ext cx="1815236" cy="12071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4" name="Picture 6" descr="http://blog.caneelbay.com/wp-content/uploads/2015/07/11703148_10153134511393668_1288630397004340246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0330" y="1192346"/>
            <a:ext cx="4049070" cy="2895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6" name="Picture 8" descr="http://stjohnsource.com/files/userfiles/image/0%202015%20photos/07%20July%202015/Festival%20Parade%202015%20-%20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05600" y="2896770"/>
            <a:ext cx="1831975" cy="15228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8" name="Picture 10" descr="http://simonsen.photoshelter.com/img/pixel.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5575" y="-136525"/>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simonsen.photoshelter.com/img/pixel.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7975" y="15875"/>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From left, Daniella Greenaway, Lt. Gov. Osbert Potter, St. John Festival 2015 Princess Sanijah Gris, St. John Administrator Camille Parris, Festival Food Fair honoree Ruth Frett, Sen. at Large Almando Liburd and St. John Festival 2015 Queen Shanell Harney cut the ribbon Sunday to officially open the Festival Food Fair."/>
          <p:cNvPicPr>
            <a:picLocks noChangeAspect="1" noChangeArrowheads="1"/>
          </p:cNvPicPr>
          <p:nvPr/>
        </p:nvPicPr>
        <p:blipFill rotWithShape="1">
          <a:blip r:embed="rId7">
            <a:extLst>
              <a:ext uri="{28A0092B-C50C-407E-A947-70E740481C1C}">
                <a14:useLocalDpi xmlns:a14="http://schemas.microsoft.com/office/drawing/2010/main" val="0"/>
              </a:ext>
            </a:extLst>
          </a:blip>
          <a:srcRect l="63636" t="11212"/>
          <a:stretch/>
        </p:blipFill>
        <p:spPr bwMode="auto">
          <a:xfrm>
            <a:off x="7162800" y="1182514"/>
            <a:ext cx="893862" cy="16368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922841083"/>
      </p:ext>
    </p:extLst>
  </p:cSld>
  <p:clrMapOvr>
    <a:masterClrMapping/>
  </p:clrMapOvr>
  <p:transition advClick="0" advTm="1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4800" y="5783997"/>
            <a:ext cx="8534400" cy="1107996"/>
          </a:xfrm>
          <a:prstGeom prst="rect">
            <a:avLst/>
          </a:prstGeom>
        </p:spPr>
        <p:txBody>
          <a:bodyPr wrap="square">
            <a:spAutoFit/>
          </a:bodyPr>
          <a:lstStyle/>
          <a:p>
            <a:r>
              <a:rPr lang="en-US" sz="1100" b="1" u="sng" dirty="0" smtClean="0">
                <a:effectLst>
                  <a:outerShdw blurRad="38100" dist="38100" dir="2700000" algn="tl">
                    <a:srgbClr val="000000">
                      <a:alpha val="43137"/>
                    </a:srgbClr>
                  </a:outerShdw>
                </a:effectLst>
                <a:latin typeface="Bodoni MT" pitchFamily="18" charset="0"/>
                <a:ea typeface="Batang" pitchFamily="18" charset="-127"/>
              </a:rPr>
              <a:t>Courtesy of</a:t>
            </a:r>
            <a:br>
              <a:rPr lang="en-US" sz="1100" b="1" u="sng" dirty="0" smtClean="0">
                <a:effectLst>
                  <a:outerShdw blurRad="38100" dist="38100" dir="2700000" algn="tl">
                    <a:srgbClr val="000000">
                      <a:alpha val="43137"/>
                    </a:srgbClr>
                  </a:outerShdw>
                </a:effectLst>
                <a:latin typeface="Bodoni MT" pitchFamily="18" charset="0"/>
                <a:ea typeface="Batang" pitchFamily="18" charset="-127"/>
              </a:rPr>
            </a:br>
            <a:r>
              <a:rPr lang="en-US" sz="1100" b="1" dirty="0" smtClean="0">
                <a:effectLst>
                  <a:outerShdw blurRad="38100" dist="38100" dir="2700000" algn="tl">
                    <a:srgbClr val="000000">
                      <a:alpha val="43137"/>
                    </a:srgbClr>
                  </a:outerShdw>
                </a:effectLst>
                <a:latin typeface="Bodoni MT" pitchFamily="18" charset="0"/>
                <a:ea typeface="Batang" pitchFamily="18" charset="-127"/>
              </a:rPr>
              <a:t>Text:  </a:t>
            </a:r>
            <a:r>
              <a:rPr lang="en-US" sz="1100" b="1" dirty="0" smtClean="0">
                <a:effectLst>
                  <a:outerShdw blurRad="38100" dist="38100" dir="2700000" algn="tl">
                    <a:srgbClr val="000000">
                      <a:alpha val="43137"/>
                    </a:srgbClr>
                  </a:outerShdw>
                </a:effectLst>
                <a:latin typeface="Bodoni MT" pitchFamily="18" charset="0"/>
                <a:ea typeface="Batang" pitchFamily="18" charset="-127"/>
                <a:hlinkClick r:id="rId2"/>
              </a:rPr>
              <a:t>http://www.vicarnivalschedule.com/stjohn/</a:t>
            </a:r>
            <a:r>
              <a:rPr lang="en-US" sz="1100" b="1" dirty="0" smtClean="0">
                <a:effectLst>
                  <a:outerShdw blurRad="38100" dist="38100" dir="2700000" algn="tl">
                    <a:srgbClr val="000000">
                      <a:alpha val="43137"/>
                    </a:srgbClr>
                  </a:outerShdw>
                </a:effectLst>
                <a:latin typeface="Bodoni MT" pitchFamily="18" charset="0"/>
                <a:ea typeface="Batang" pitchFamily="18" charset="-127"/>
              </a:rPr>
              <a:t>; </a:t>
            </a:r>
            <a:r>
              <a:rPr lang="en-US" sz="1100" b="1" dirty="0" smtClean="0">
                <a:effectLst>
                  <a:outerShdw blurRad="38100" dist="38100" dir="2700000" algn="tl">
                    <a:srgbClr val="000000">
                      <a:alpha val="43137"/>
                    </a:srgbClr>
                  </a:outerShdw>
                </a:effectLst>
                <a:latin typeface="Bodoni MT" pitchFamily="18" charset="0"/>
                <a:ea typeface="Batang" pitchFamily="18" charset="-127"/>
                <a:hlinkClick r:id="rId3"/>
              </a:rPr>
              <a:t>http://stjohnisland.com/carnival-festival-schedule-events/</a:t>
            </a:r>
            <a:r>
              <a:rPr lang="en-US" sz="1100" b="1" dirty="0" smtClean="0">
                <a:effectLst>
                  <a:outerShdw blurRad="38100" dist="38100" dir="2700000" algn="tl">
                    <a:srgbClr val="000000">
                      <a:alpha val="43137"/>
                    </a:srgbClr>
                  </a:outerShdw>
                </a:effectLst>
                <a:latin typeface="Bodoni MT" pitchFamily="18" charset="0"/>
                <a:ea typeface="Batang" pitchFamily="18" charset="-127"/>
              </a:rPr>
              <a:t>; </a:t>
            </a:r>
          </a:p>
          <a:p>
            <a:r>
              <a:rPr lang="en-US" sz="1100" b="1" dirty="0" smtClean="0">
                <a:effectLst>
                  <a:outerShdw blurRad="38100" dist="38100" dir="2700000" algn="tl">
                    <a:srgbClr val="000000">
                      <a:alpha val="43137"/>
                    </a:srgbClr>
                  </a:outerShdw>
                </a:effectLst>
                <a:latin typeface="Bodoni MT" pitchFamily="18" charset="0"/>
                <a:ea typeface="Batang" pitchFamily="18" charset="-127"/>
              </a:rPr>
              <a:t>Pictures: </a:t>
            </a:r>
            <a:r>
              <a:rPr lang="en-US" sz="1100" b="1" dirty="0">
                <a:effectLst>
                  <a:outerShdw blurRad="38100" dist="38100" dir="2700000" algn="tl">
                    <a:srgbClr val="000000">
                      <a:alpha val="43137"/>
                    </a:srgbClr>
                  </a:outerShdw>
                </a:effectLst>
                <a:latin typeface="Bodoni MT" pitchFamily="18" charset="0"/>
                <a:ea typeface="Batang" pitchFamily="18" charset="-127"/>
                <a:hlinkClick r:id="rId4"/>
              </a:rPr>
              <a:t>http://</a:t>
            </a:r>
            <a:r>
              <a:rPr lang="en-US" sz="1100" b="1" dirty="0" smtClean="0">
                <a:effectLst>
                  <a:outerShdw blurRad="38100" dist="38100" dir="2700000" algn="tl">
                    <a:srgbClr val="000000">
                      <a:alpha val="43137"/>
                    </a:srgbClr>
                  </a:outerShdw>
                </a:effectLst>
                <a:latin typeface="Bodoni MT" pitchFamily="18" charset="0"/>
                <a:ea typeface="Batang" pitchFamily="18" charset="-127"/>
                <a:hlinkClick r:id="rId4"/>
              </a:rPr>
              <a:t>simonsen.photoshelter.com/gallery-image/St-John-Carnival-2015/</a:t>
            </a:r>
            <a:r>
              <a:rPr lang="en-US" sz="1100" b="1" dirty="0">
                <a:effectLst>
                  <a:outerShdw blurRad="38100" dist="38100" dir="2700000" algn="tl">
                    <a:srgbClr val="000000">
                      <a:alpha val="43137"/>
                    </a:srgbClr>
                  </a:outerShdw>
                </a:effectLst>
                <a:latin typeface="Bodoni MT" pitchFamily="18" charset="0"/>
                <a:ea typeface="Batang" pitchFamily="18" charset="-127"/>
              </a:rPr>
              <a:t>; </a:t>
            </a:r>
            <a:r>
              <a:rPr lang="en-US" sz="1100" b="1" dirty="0">
                <a:effectLst>
                  <a:outerShdw blurRad="38100" dist="38100" dir="2700000" algn="tl">
                    <a:srgbClr val="000000">
                      <a:alpha val="43137"/>
                    </a:srgbClr>
                  </a:outerShdw>
                </a:effectLst>
                <a:latin typeface="Bodoni MT" pitchFamily="18" charset="0"/>
                <a:ea typeface="Batang" pitchFamily="18" charset="-127"/>
                <a:hlinkClick r:id="rId5"/>
              </a:rPr>
              <a:t>http://blog.caneelbay.com/2015-st-john-carnival-celebrations</a:t>
            </a:r>
            <a:r>
              <a:rPr lang="en-US" sz="1100" b="1" dirty="0" smtClean="0">
                <a:effectLst>
                  <a:outerShdw blurRad="38100" dist="38100" dir="2700000" algn="tl">
                    <a:srgbClr val="000000">
                      <a:alpha val="43137"/>
                    </a:srgbClr>
                  </a:outerShdw>
                </a:effectLst>
                <a:latin typeface="Bodoni MT" pitchFamily="18" charset="0"/>
                <a:ea typeface="Batang" pitchFamily="18" charset="-127"/>
                <a:hlinkClick r:id="rId5"/>
              </a:rPr>
              <a:t>/</a:t>
            </a:r>
            <a:r>
              <a:rPr lang="en-US" sz="1100" b="1" dirty="0">
                <a:effectLst>
                  <a:outerShdw blurRad="38100" dist="38100" dir="2700000" algn="tl">
                    <a:srgbClr val="000000">
                      <a:alpha val="43137"/>
                    </a:srgbClr>
                  </a:outerShdw>
                </a:effectLst>
                <a:latin typeface="Bodoni MT" pitchFamily="18" charset="0"/>
                <a:ea typeface="Batang" pitchFamily="18" charset="-127"/>
              </a:rPr>
              <a:t>; </a:t>
            </a:r>
            <a:r>
              <a:rPr lang="en-US" sz="1100" b="1" dirty="0">
                <a:effectLst>
                  <a:outerShdw blurRad="38100" dist="38100" dir="2700000" algn="tl">
                    <a:srgbClr val="000000">
                      <a:alpha val="43137"/>
                    </a:srgbClr>
                  </a:outerShdw>
                </a:effectLst>
                <a:latin typeface="Bodoni MT" pitchFamily="18" charset="0"/>
                <a:ea typeface="Batang" pitchFamily="18" charset="-127"/>
                <a:hlinkClick r:id="rId6"/>
              </a:rPr>
              <a:t>http://</a:t>
            </a:r>
            <a:r>
              <a:rPr lang="en-US" sz="1100" b="1" dirty="0" smtClean="0">
                <a:effectLst>
                  <a:outerShdw blurRad="38100" dist="38100" dir="2700000" algn="tl">
                    <a:srgbClr val="000000">
                      <a:alpha val="43137"/>
                    </a:srgbClr>
                  </a:outerShdw>
                </a:effectLst>
                <a:latin typeface="Bodoni MT" pitchFamily="18" charset="0"/>
                <a:ea typeface="Batang" pitchFamily="18" charset="-127"/>
                <a:hlinkClick r:id="rId6"/>
              </a:rPr>
              <a:t>stjohnsource.com/content/news/local-news/2015/07/04/st-john-parade-sizzles</a:t>
            </a:r>
            <a:r>
              <a:rPr lang="en-US" sz="1100" b="1" dirty="0" smtClean="0">
                <a:effectLst>
                  <a:outerShdw blurRad="38100" dist="38100" dir="2700000" algn="tl">
                    <a:srgbClr val="000000">
                      <a:alpha val="43137"/>
                    </a:srgbClr>
                  </a:outerShdw>
                </a:effectLst>
                <a:latin typeface="Bodoni MT" pitchFamily="18" charset="0"/>
                <a:ea typeface="Batang" pitchFamily="18" charset="-127"/>
              </a:rPr>
              <a:t>;</a:t>
            </a:r>
          </a:p>
          <a:p>
            <a:r>
              <a:rPr lang="en-US" sz="1100" b="1" dirty="0" smtClean="0">
                <a:effectLst>
                  <a:outerShdw blurRad="38100" dist="38100" dir="2700000" algn="tl">
                    <a:srgbClr val="000000">
                      <a:alpha val="43137"/>
                    </a:srgbClr>
                  </a:outerShdw>
                </a:effectLst>
                <a:latin typeface="Bodoni MT" pitchFamily="18" charset="0"/>
                <a:ea typeface="Batang" pitchFamily="18" charset="-127"/>
              </a:rPr>
              <a:t> </a:t>
            </a:r>
            <a:r>
              <a:rPr lang="en-US" sz="1100" b="1" dirty="0">
                <a:effectLst>
                  <a:outerShdw blurRad="38100" dist="38100" dir="2700000" algn="tl">
                    <a:srgbClr val="000000">
                      <a:alpha val="43137"/>
                    </a:srgbClr>
                  </a:outerShdw>
                </a:effectLst>
                <a:latin typeface="Bodoni MT" pitchFamily="18" charset="0"/>
                <a:ea typeface="Batang" pitchFamily="18" charset="-127"/>
              </a:rPr>
              <a:t>http</a:t>
            </a:r>
            <a:r>
              <a:rPr lang="en-US" sz="1100" b="1" dirty="0" smtClean="0">
                <a:effectLst>
                  <a:outerShdw blurRad="38100" dist="38100" dir="2700000" algn="tl">
                    <a:srgbClr val="000000">
                      <a:alpha val="43137"/>
                    </a:srgbClr>
                  </a:outerShdw>
                </a:effectLst>
                <a:latin typeface="Bodoni MT" pitchFamily="18" charset="0"/>
                <a:ea typeface="Batang" pitchFamily="18" charset="-127"/>
              </a:rPr>
              <a:t>:// </a:t>
            </a:r>
            <a:r>
              <a:rPr lang="en-US" sz="1000" u="sng" dirty="0" smtClean="0">
                <a:solidFill>
                  <a:schemeClr val="accent1">
                    <a:lumMod val="75000"/>
                  </a:schemeClr>
                </a:solidFill>
                <a:latin typeface="Bodoni MT" panose="02070603080606020203" pitchFamily="18" charset="0"/>
              </a:rPr>
              <a:t>www.vinow.com/general_usvi/carnival/themes</a:t>
            </a:r>
            <a:endParaRPr lang="es-ES" sz="1000" u="sng" dirty="0">
              <a:solidFill>
                <a:schemeClr val="accent1">
                  <a:lumMod val="75000"/>
                </a:schemeClr>
              </a:solidFill>
              <a:latin typeface="Bodoni MT" pitchFamily="18" charset="0"/>
              <a:ea typeface="Batang" pitchFamily="18" charset="-127"/>
            </a:endParaRPr>
          </a:p>
          <a:p>
            <a:endParaRPr lang="en-US" sz="1100" b="1" dirty="0">
              <a:effectLst>
                <a:outerShdw blurRad="38100" dist="38100" dir="2700000" algn="tl">
                  <a:srgbClr val="000000">
                    <a:alpha val="43137"/>
                  </a:srgbClr>
                </a:outerShdw>
              </a:effectLst>
              <a:latin typeface="Bodoni MT" pitchFamily="18" charset="0"/>
              <a:ea typeface="Batang" pitchFamily="18" charset="-127"/>
            </a:endParaRPr>
          </a:p>
        </p:txBody>
      </p:sp>
      <p:sp>
        <p:nvSpPr>
          <p:cNvPr id="8" name="Rectangle 7"/>
          <p:cNvSpPr/>
          <p:nvPr/>
        </p:nvSpPr>
        <p:spPr>
          <a:xfrm>
            <a:off x="304800" y="4953000"/>
            <a:ext cx="8305800" cy="830997"/>
          </a:xfrm>
          <a:prstGeom prst="rect">
            <a:avLst/>
          </a:prstGeom>
        </p:spPr>
        <p:txBody>
          <a:bodyPr wrap="square">
            <a:spAutoFit/>
          </a:bodyPr>
          <a:lstStyle/>
          <a:p>
            <a:r>
              <a:rPr lang="en-US" sz="1200" b="1" u="sng" dirty="0" smtClean="0">
                <a:latin typeface="Baskerville Old Face" pitchFamily="18" charset="0"/>
              </a:rPr>
              <a:t>Suggested Classroom and Family Activities:</a:t>
            </a:r>
            <a:br>
              <a:rPr lang="en-US" sz="1200" b="1" u="sng" dirty="0" smtClean="0">
                <a:latin typeface="Baskerville Old Face" pitchFamily="18" charset="0"/>
              </a:rPr>
            </a:br>
            <a:r>
              <a:rPr lang="en-US" sz="1200" b="1" dirty="0" smtClean="0">
                <a:latin typeface="Baskerville Old Face" pitchFamily="18" charset="0"/>
              </a:rPr>
              <a:t>Interview a participant / organizer about their experience </a:t>
            </a:r>
          </a:p>
          <a:p>
            <a:r>
              <a:rPr lang="en-US" sz="1200" b="1" dirty="0" smtClean="0">
                <a:latin typeface="Baskerville Old Face" pitchFamily="18" charset="0"/>
              </a:rPr>
              <a:t>Participate and/or attend an event at the St. John Festival 2016</a:t>
            </a:r>
          </a:p>
          <a:p>
            <a:r>
              <a:rPr lang="en-US" sz="1200" b="1" dirty="0" smtClean="0">
                <a:latin typeface="Baskerville Old Face" pitchFamily="18" charset="0"/>
              </a:rPr>
              <a:t>Study the origin of the St. John Festival and Carnival and share what you have learned</a:t>
            </a:r>
          </a:p>
        </p:txBody>
      </p:sp>
      <p:sp>
        <p:nvSpPr>
          <p:cNvPr id="2" name="Rectangle 1"/>
          <p:cNvSpPr/>
          <p:nvPr/>
        </p:nvSpPr>
        <p:spPr>
          <a:xfrm>
            <a:off x="762000" y="1314509"/>
            <a:ext cx="5943600" cy="307777"/>
          </a:xfrm>
          <a:prstGeom prst="rect">
            <a:avLst/>
          </a:prstGeom>
        </p:spPr>
        <p:txBody>
          <a:bodyPr wrap="square">
            <a:spAutoFit/>
          </a:bodyPr>
          <a:lstStyle/>
          <a:p>
            <a:pPr algn="just" eaLnBrk="0" fontAlgn="base" hangingPunct="0">
              <a:spcBef>
                <a:spcPct val="0"/>
              </a:spcBef>
              <a:spcAft>
                <a:spcPct val="0"/>
              </a:spcAft>
            </a:pPr>
            <a:r>
              <a:rPr lang="en-US" sz="1400" dirty="0" smtClean="0">
                <a:solidFill>
                  <a:schemeClr val="bg1"/>
                </a:solidFill>
                <a:latin typeface="Times New Roman" pitchFamily="18" charset="0"/>
                <a:cs typeface="Times New Roman" pitchFamily="18" charset="0"/>
              </a:rPr>
              <a:t>Below is the schedule of the 2017 St. John Festival …</a:t>
            </a:r>
            <a:endParaRPr lang="en-US" sz="1400" dirty="0">
              <a:solidFill>
                <a:schemeClr val="bg1"/>
              </a:solidFill>
              <a:latin typeface="Times New Roman" pitchFamily="18" charset="0"/>
              <a:cs typeface="Times New Roman" pitchFamily="18" charset="0"/>
            </a:endParaRPr>
          </a:p>
        </p:txBody>
      </p:sp>
      <p:sp>
        <p:nvSpPr>
          <p:cNvPr id="6" name="Title 1"/>
          <p:cNvSpPr txBox="1">
            <a:spLocks/>
          </p:cNvSpPr>
          <p:nvPr/>
        </p:nvSpPr>
        <p:spPr>
          <a:xfrm>
            <a:off x="1638300" y="304800"/>
            <a:ext cx="5867400" cy="609600"/>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92500" lnSpcReduction="10000"/>
          </a:bodyPr>
          <a:lstStyle/>
          <a:p>
            <a:pPr algn="ctr">
              <a:spcBef>
                <a:spcPct val="0"/>
              </a:spcBef>
              <a:defRPr/>
            </a:pPr>
            <a:r>
              <a:rPr kumimoji="0" lang="en-US" sz="4000" b="1" i="0" strike="noStrike" kern="1200" normalizeH="0" baseline="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St. </a:t>
            </a:r>
            <a:r>
              <a:rPr lang="en-US" sz="40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rPr>
              <a:t>John Festival</a:t>
            </a:r>
            <a:endParaRPr lang="en-US" sz="35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endParaRPr>
          </a:p>
        </p:txBody>
      </p:sp>
      <p:sp>
        <p:nvSpPr>
          <p:cNvPr id="9" name="TextBox 8"/>
          <p:cNvSpPr txBox="1"/>
          <p:nvPr/>
        </p:nvSpPr>
        <p:spPr>
          <a:xfrm>
            <a:off x="1638300" y="1828800"/>
            <a:ext cx="5907386" cy="2631490"/>
          </a:xfrm>
          <a:prstGeom prst="rect">
            <a:avLst/>
          </a:prstGeom>
          <a:solidFill>
            <a:schemeClr val="accent1">
              <a:lumMod val="40000"/>
              <a:lumOff val="60000"/>
            </a:schemeClr>
          </a:solidFill>
          <a:ln w="38100">
            <a:solidFill>
              <a:schemeClr val="accent1"/>
            </a:solidFill>
          </a:ln>
        </p:spPr>
        <p:txBody>
          <a:bodyPr wrap="none" rtlCol="0">
            <a:spAutoFit/>
          </a:bodyPr>
          <a:lstStyle/>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 June 3    Pan-O-Rama                                       4:00pm                       Franklin A. Powell, Sr. Park</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June 17  Bike Race                                            8:00am                       Park Service Dock, Cruz Bay</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June 17  Music Mix                                           8:00pm                      Winston Wells Ball Field</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June 18  Princess Pageant                                  6:00pm                      Winston Wells Ball Field</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June 24  Queen Pageant                                     8:00pm                      Winston Wells Ball Field</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June 25  Food Fair &amp; Festival Coronation         1:00pm                       Franklin A. Powell, Sr. Park</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June 25  Boat Races                                           3:00pm                       Cruz Bay Harbor</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June 27  Opening of the Children’s Village       6:00pm                       National Park Field, Cruz Bay</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June 27  Opening of the Adult’s Village            7:00pm                       Customs Parking Lot, Cruz Bay</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July 2     Poker Run                                           12:00pm                      Cruz Bay Waterfront</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July 2     Horse Races                                          1:00pm                      Phipps Race Track, St. Thomas</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July 3     Emancipation Program                         1:00pm                      Franklin A. Powell, Sr. Park</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July 4     J’ouvert                                                 4:00am                      National Park Field, Cruz Bay</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July 4    Parade                                                   11:00am                     National Park Field, Cruz Bay</a:t>
            </a:r>
          </a:p>
          <a:p>
            <a:pPr algn="just"/>
            <a:r>
              <a:rPr lang="en-US" sz="1100" dirty="0" smtClean="0">
                <a:solidFill>
                  <a:schemeClr val="accent2">
                    <a:lumMod val="50000"/>
                  </a:schemeClr>
                </a:solidFill>
                <a:latin typeface="Times New Roman" panose="02020603050405020304" pitchFamily="18" charset="0"/>
                <a:cs typeface="Times New Roman" panose="02020603050405020304" pitchFamily="18" charset="0"/>
              </a:rPr>
              <a:t>July 4    Fireworks                                                9:00pm                    Cruz Bay Harbor     </a:t>
            </a:r>
          </a:p>
        </p:txBody>
      </p:sp>
    </p:spTree>
    <p:extLst>
      <p:ext uri="{BB962C8B-B14F-4D97-AF65-F5344CB8AC3E}">
        <p14:creationId xmlns:p14="http://schemas.microsoft.com/office/powerpoint/2010/main" val="347647220"/>
      </p:ext>
    </p:extLst>
  </p:cSld>
  <p:clrMapOvr>
    <a:masterClrMapping/>
  </p:clrMapOvr>
  <p:transition advClick="0" advTm="1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143000"/>
            <a:ext cx="8077200" cy="4616648"/>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lvl="0" algn="just" fontAlgn="base">
              <a:spcBef>
                <a:spcPct val="0"/>
              </a:spcBef>
              <a:spcAft>
                <a:spcPct val="0"/>
              </a:spcAft>
            </a:pPr>
            <a:r>
              <a:rPr lang="en-US" sz="1400" smtClean="0">
                <a:latin typeface="Times New Roman" pitchFamily="18" charset="0"/>
                <a:cs typeface="Times New Roman" pitchFamily="18" charset="0"/>
              </a:rPr>
              <a:t>Celebrating </a:t>
            </a:r>
            <a:r>
              <a:rPr lang="en-US" sz="1400" smtClean="0">
                <a:latin typeface="Times New Roman" pitchFamily="18" charset="0"/>
                <a:cs typeface="Times New Roman" pitchFamily="18" charset="0"/>
              </a:rPr>
              <a:t>169 </a:t>
            </a:r>
            <a:r>
              <a:rPr lang="en-US" sz="1400" dirty="0" smtClean="0">
                <a:latin typeface="Times New Roman" pitchFamily="18" charset="0"/>
                <a:cs typeface="Times New Roman" pitchFamily="18" charset="0"/>
              </a:rPr>
              <a:t>years of slavery abolition in the Danish West Indies, </a:t>
            </a:r>
            <a:r>
              <a:rPr lang="en-US" sz="1400" b="1" i="1" dirty="0" smtClean="0">
                <a:latin typeface="Times New Roman" pitchFamily="18" charset="0"/>
                <a:cs typeface="Times New Roman" pitchFamily="18" charset="0"/>
              </a:rPr>
              <a:t>Emancipation Day </a:t>
            </a:r>
            <a:r>
              <a:rPr lang="en-US" sz="1400" dirty="0" smtClean="0">
                <a:latin typeface="Times New Roman" pitchFamily="18" charset="0"/>
                <a:cs typeface="Times New Roman" pitchFamily="18" charset="0"/>
              </a:rPr>
              <a:t>is a historical local holiday celebrated on July 3</a:t>
            </a:r>
            <a:r>
              <a:rPr lang="en-US" sz="1400" baseline="30000" dirty="0" smtClean="0">
                <a:latin typeface="Times New Roman" pitchFamily="18" charset="0"/>
                <a:cs typeface="Times New Roman" pitchFamily="18" charset="0"/>
              </a:rPr>
              <a:t>rd</a:t>
            </a:r>
            <a:r>
              <a:rPr lang="en-US" sz="1400" dirty="0" smtClean="0">
                <a:latin typeface="Times New Roman" pitchFamily="18" charset="0"/>
                <a:cs typeface="Times New Roman" pitchFamily="18" charset="0"/>
              </a:rPr>
              <a:t>. </a:t>
            </a:r>
          </a:p>
          <a:p>
            <a:pPr lvl="0" algn="just" fontAlgn="base">
              <a:spcBef>
                <a:spcPct val="0"/>
              </a:spcBef>
              <a:spcAft>
                <a:spcPct val="0"/>
              </a:spcAft>
            </a:pPr>
            <a:endParaRPr lang="en-US" sz="1400" dirty="0" smtClean="0">
              <a:solidFill>
                <a:schemeClr val="tx1"/>
              </a:solidFill>
              <a:latin typeface="Times New Roman" pitchFamily="18" charset="0"/>
              <a:cs typeface="Times New Roman" pitchFamily="18" charset="0"/>
            </a:endParaRPr>
          </a:p>
          <a:p>
            <a:pPr lvl="0" algn="just" fontAlgn="base">
              <a:spcBef>
                <a:spcPct val="0"/>
              </a:spcBef>
              <a:spcAft>
                <a:spcPct val="0"/>
              </a:spcAft>
            </a:pPr>
            <a:r>
              <a:rPr lang="en-US" sz="1400" dirty="0" smtClean="0">
                <a:solidFill>
                  <a:schemeClr val="tx1"/>
                </a:solidFill>
                <a:latin typeface="Times New Roman" pitchFamily="18" charset="0"/>
                <a:cs typeface="Times New Roman" pitchFamily="18" charset="0"/>
              </a:rPr>
              <a:t>After continuously ill-treatment by their masters - who made them obey very harsh and strict laws, and worked them the hardest and longest - the </a:t>
            </a:r>
            <a:r>
              <a:rPr lang="en-US" sz="1400" dirty="0">
                <a:solidFill>
                  <a:schemeClr val="tx1"/>
                </a:solidFill>
                <a:latin typeface="Times New Roman" pitchFamily="18" charset="0"/>
                <a:cs typeface="Times New Roman" pitchFamily="18" charset="0"/>
              </a:rPr>
              <a:t>field slaves had had enough of and </a:t>
            </a:r>
            <a:r>
              <a:rPr lang="en-US" sz="1400" dirty="0" smtClean="0">
                <a:solidFill>
                  <a:schemeClr val="tx1"/>
                </a:solidFill>
                <a:latin typeface="Times New Roman" pitchFamily="18" charset="0"/>
                <a:cs typeface="Times New Roman" pitchFamily="18" charset="0"/>
              </a:rPr>
              <a:t>were ready to take their freedom.  Their detailed orchestrated plan was kept as a secret from the surprised Danes.  On July 2</a:t>
            </a:r>
            <a:r>
              <a:rPr lang="en-US" sz="1400" baseline="30000" dirty="0" smtClean="0">
                <a:solidFill>
                  <a:schemeClr val="tx1"/>
                </a:solidFill>
                <a:latin typeface="Times New Roman" pitchFamily="18" charset="0"/>
                <a:cs typeface="Times New Roman" pitchFamily="18" charset="0"/>
              </a:rPr>
              <a:t>nd</a:t>
            </a:r>
            <a:r>
              <a:rPr lang="en-US" sz="1400" dirty="0" smtClean="0">
                <a:solidFill>
                  <a:schemeClr val="tx1"/>
                </a:solidFill>
                <a:latin typeface="Times New Roman" pitchFamily="18" charset="0"/>
                <a:cs typeface="Times New Roman" pitchFamily="18" charset="0"/>
              </a:rPr>
              <a:t> at </a:t>
            </a:r>
            <a:r>
              <a:rPr lang="en-US" sz="1400" dirty="0">
                <a:solidFill>
                  <a:schemeClr val="tx1"/>
                </a:solidFill>
                <a:latin typeface="Times New Roman" pitchFamily="18" charset="0"/>
                <a:cs typeface="Times New Roman" pitchFamily="18" charset="0"/>
              </a:rPr>
              <a:t>an old plantation sugar factory at Butler Bay, St. </a:t>
            </a:r>
            <a:r>
              <a:rPr lang="en-US" sz="1400" dirty="0" smtClean="0">
                <a:solidFill>
                  <a:schemeClr val="tx1"/>
                </a:solidFill>
                <a:latin typeface="Times New Roman" pitchFamily="18" charset="0"/>
                <a:cs typeface="Times New Roman" pitchFamily="18" charset="0"/>
              </a:rPr>
              <a:t>Croix, </a:t>
            </a:r>
            <a:r>
              <a:rPr lang="en-US" sz="1400" dirty="0">
                <a:solidFill>
                  <a:schemeClr val="tx1"/>
                </a:solidFill>
                <a:latin typeface="Times New Roman" pitchFamily="18" charset="0"/>
                <a:cs typeface="Times New Roman" pitchFamily="18" charset="0"/>
              </a:rPr>
              <a:t>they </a:t>
            </a:r>
            <a:r>
              <a:rPr lang="en-US" sz="1400" dirty="0" smtClean="0">
                <a:solidFill>
                  <a:schemeClr val="tx1"/>
                </a:solidFill>
                <a:latin typeface="Times New Roman" pitchFamily="18" charset="0"/>
                <a:cs typeface="Times New Roman" pitchFamily="18" charset="0"/>
              </a:rPr>
              <a:t>met under the baobab tree, their ancestor tree.  Some were armed with </a:t>
            </a:r>
            <a:r>
              <a:rPr lang="en-US" sz="1400" dirty="0" err="1" smtClean="0">
                <a:solidFill>
                  <a:schemeClr val="tx1"/>
                </a:solidFill>
                <a:latin typeface="Times New Roman" pitchFamily="18" charset="0"/>
                <a:cs typeface="Times New Roman" pitchFamily="18" charset="0"/>
              </a:rPr>
              <a:t>machetts</a:t>
            </a:r>
            <a:r>
              <a:rPr lang="en-US" sz="1400" dirty="0" smtClean="0">
                <a:solidFill>
                  <a:schemeClr val="tx1"/>
                </a:solidFill>
                <a:latin typeface="Times New Roman" pitchFamily="18" charset="0"/>
                <a:cs typeface="Times New Roman" pitchFamily="18" charset="0"/>
              </a:rPr>
              <a:t> in their hands, other blew the conch shells, some carried lighted torches and marched from </a:t>
            </a:r>
            <a:r>
              <a:rPr lang="en-US" sz="1400" dirty="0" err="1" smtClean="0">
                <a:solidFill>
                  <a:schemeClr val="tx1"/>
                </a:solidFill>
                <a:latin typeface="Times New Roman" pitchFamily="18" charset="0"/>
                <a:cs typeface="Times New Roman" pitchFamily="18" charset="0"/>
              </a:rPr>
              <a:t>Frederiksted</a:t>
            </a:r>
            <a:r>
              <a:rPr lang="en-US" sz="1400" dirty="0" smtClean="0">
                <a:solidFill>
                  <a:schemeClr val="tx1"/>
                </a:solidFill>
                <a:latin typeface="Times New Roman" pitchFamily="18" charset="0"/>
                <a:cs typeface="Times New Roman" pitchFamily="18" charset="0"/>
              </a:rPr>
              <a:t> to Christiansted to demand their freedom.  In testimony of their seriousness to their masters, they burned down several houses and plantations.    </a:t>
            </a:r>
          </a:p>
          <a:p>
            <a:pPr lvl="0" algn="just" fontAlgn="base">
              <a:spcBef>
                <a:spcPct val="0"/>
              </a:spcBef>
              <a:spcAft>
                <a:spcPct val="0"/>
              </a:spcAft>
            </a:pPr>
            <a:endParaRPr lang="en-US" sz="1400" dirty="0" smtClean="0">
              <a:solidFill>
                <a:schemeClr val="tx1"/>
              </a:solidFill>
              <a:latin typeface="Times New Roman" pitchFamily="18" charset="0"/>
              <a:cs typeface="Times New Roman" pitchFamily="18" charset="0"/>
            </a:endParaRPr>
          </a:p>
          <a:p>
            <a:pPr lvl="0" algn="just" fontAlgn="base">
              <a:spcBef>
                <a:spcPct val="0"/>
              </a:spcBef>
              <a:spcAft>
                <a:spcPct val="0"/>
              </a:spcAft>
            </a:pPr>
            <a:r>
              <a:rPr lang="en-US" sz="1400" dirty="0" smtClean="0">
                <a:solidFill>
                  <a:schemeClr val="tx1"/>
                </a:solidFill>
                <a:latin typeface="Times New Roman" pitchFamily="18" charset="0"/>
                <a:cs typeface="Times New Roman" pitchFamily="18" charset="0"/>
              </a:rPr>
              <a:t>When Governor General Peter Von </a:t>
            </a:r>
            <a:r>
              <a:rPr lang="en-US" sz="1400" dirty="0" err="1" smtClean="0">
                <a:solidFill>
                  <a:schemeClr val="tx1"/>
                </a:solidFill>
                <a:latin typeface="Times New Roman" pitchFamily="18" charset="0"/>
                <a:cs typeface="Times New Roman" pitchFamily="18" charset="0"/>
              </a:rPr>
              <a:t>Scholten</a:t>
            </a:r>
            <a:r>
              <a:rPr lang="en-US" sz="1400" dirty="0" smtClean="0">
                <a:solidFill>
                  <a:schemeClr val="tx1"/>
                </a:solidFill>
                <a:latin typeface="Times New Roman" pitchFamily="18" charset="0"/>
                <a:cs typeface="Times New Roman" pitchFamily="18" charset="0"/>
              </a:rPr>
              <a:t> heard about the revolt he returned from St. Thomas.  Then, on the morning of July 3, 1848,  he read an important message declaring all slaves in the Danish West Indies freed immediately.  They were also allowed to keep their houses and small gardens for some months and the old and the sick were to be taken care of by their masters for a while.</a:t>
            </a:r>
          </a:p>
          <a:p>
            <a:pPr lvl="0" algn="just" eaLnBrk="0" fontAlgn="base" hangingPunct="0">
              <a:spcBef>
                <a:spcPct val="0"/>
              </a:spcBef>
              <a:spcAft>
                <a:spcPct val="0"/>
              </a:spcAft>
            </a:pPr>
            <a:endParaRPr lang="en-US" sz="1400" dirty="0" smtClean="0">
              <a:solidFill>
                <a:schemeClr val="tx1"/>
              </a:solidFill>
              <a:latin typeface="Times New Roman" pitchFamily="18" charset="0"/>
              <a:cs typeface="Times New Roman" pitchFamily="18" charset="0"/>
            </a:endParaRPr>
          </a:p>
          <a:p>
            <a:pPr algn="just" eaLnBrk="0" fontAlgn="base" hangingPunct="0">
              <a:spcBef>
                <a:spcPct val="0"/>
              </a:spcBef>
              <a:spcAft>
                <a:spcPct val="0"/>
              </a:spcAft>
            </a:pPr>
            <a:r>
              <a:rPr lang="en-US" sz="1400" dirty="0" smtClean="0">
                <a:solidFill>
                  <a:schemeClr val="tx1"/>
                </a:solidFill>
                <a:latin typeface="Times New Roman" pitchFamily="18" charset="0"/>
                <a:cs typeface="Times New Roman" pitchFamily="18" charset="0"/>
              </a:rPr>
              <a:t>In the Virgin Islands of the United States of America in commemoration of </a:t>
            </a:r>
            <a:r>
              <a:rPr lang="en-US" sz="1400" dirty="0">
                <a:solidFill>
                  <a:schemeClr val="tx1"/>
                </a:solidFill>
                <a:latin typeface="Times New Roman" pitchFamily="18" charset="0"/>
                <a:cs typeface="Times New Roman" pitchFamily="18" charset="0"/>
              </a:rPr>
              <a:t>Emancipation </a:t>
            </a:r>
            <a:r>
              <a:rPr lang="en-US" sz="1400" dirty="0" smtClean="0">
                <a:solidFill>
                  <a:schemeClr val="tx1"/>
                </a:solidFill>
                <a:latin typeface="Times New Roman" pitchFamily="18" charset="0"/>
                <a:cs typeface="Times New Roman" pitchFamily="18" charset="0"/>
              </a:rPr>
              <a:t>Day, reenactment ceremonies are held on all three islands. The ceremonies hope to educate young and old Virgin Islanders on the historical and cultural developments of the Virgin Islands with emphasis on Emancipation Day, which will help all to understand and to uphold the principle that, human dignity is worth fighting for, and to strengthen a strong positive self image.</a:t>
            </a:r>
          </a:p>
        </p:txBody>
      </p:sp>
      <p:sp>
        <p:nvSpPr>
          <p:cNvPr id="6" name="Title 1"/>
          <p:cNvSpPr txBox="1">
            <a:spLocks/>
          </p:cNvSpPr>
          <p:nvPr/>
        </p:nvSpPr>
        <p:spPr>
          <a:xfrm>
            <a:off x="2514600" y="228600"/>
            <a:ext cx="4419600" cy="609600"/>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85000" lnSpcReduction="10000"/>
          </a:bodyPr>
          <a:lstStyle/>
          <a:p>
            <a:pPr algn="ctr">
              <a:spcBef>
                <a:spcPct val="0"/>
              </a:spcBef>
              <a:defRPr/>
            </a:pPr>
            <a:r>
              <a:rPr kumimoji="0" lang="en-US" sz="4000" b="1" i="0" strike="noStrike" kern="1200" normalizeH="0" baseline="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Emancipation Day … July 3</a:t>
            </a:r>
            <a:r>
              <a:rPr kumimoji="0" lang="en-US" sz="4000" b="1" i="0" strike="noStrike" kern="1200" normalizeH="0" baseline="3000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rd</a:t>
            </a:r>
            <a:r>
              <a:rPr kumimoji="0" lang="en-US" sz="4000" b="1" i="0" strike="noStrike" kern="1200" normalizeH="0" baseline="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 </a:t>
            </a:r>
            <a:endParaRPr lang="en-US" sz="35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4800" y="5783997"/>
            <a:ext cx="8534400" cy="600164"/>
          </a:xfrm>
          <a:prstGeom prst="rect">
            <a:avLst/>
          </a:prstGeom>
        </p:spPr>
        <p:txBody>
          <a:bodyPr wrap="square">
            <a:spAutoFit/>
          </a:bodyPr>
          <a:lstStyle/>
          <a:p>
            <a:pPr lvl="0"/>
            <a:r>
              <a:rPr lang="en-US" sz="1100" b="1" u="sng" dirty="0">
                <a:solidFill>
                  <a:prstClr val="black"/>
                </a:solidFill>
                <a:effectLst>
                  <a:outerShdw blurRad="38100" dist="38100" dir="2700000" algn="tl">
                    <a:srgbClr val="000000">
                      <a:alpha val="43137"/>
                    </a:srgbClr>
                  </a:outerShdw>
                </a:effectLst>
                <a:latin typeface="Bodoni MT" pitchFamily="18" charset="0"/>
                <a:ea typeface="Batang" pitchFamily="18" charset="-127"/>
              </a:rPr>
              <a:t>Courtesy of</a:t>
            </a:r>
            <a:br>
              <a:rPr lang="en-US" sz="1100" b="1" u="sng" dirty="0">
                <a:solidFill>
                  <a:prstClr val="black"/>
                </a:solidFill>
                <a:effectLst>
                  <a:outerShdw blurRad="38100" dist="38100" dir="2700000" algn="tl">
                    <a:srgbClr val="000000">
                      <a:alpha val="43137"/>
                    </a:srgbClr>
                  </a:outerShdw>
                </a:effectLst>
                <a:latin typeface="Bodoni MT" pitchFamily="18" charset="0"/>
                <a:ea typeface="Batang" pitchFamily="18" charset="-127"/>
              </a:rPr>
            </a:br>
            <a:r>
              <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Text:  A Teachers Guide to Holiday Observances in the Virgin Islands; </a:t>
            </a:r>
          </a:p>
          <a:p>
            <a:pPr lvl="0"/>
            <a:r>
              <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Image:  </a:t>
            </a:r>
            <a:r>
              <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hlinkClick r:id="rId2"/>
              </a:rPr>
              <a:t>http://ttnewsflash.com/?p=39303#!prettyPhoto</a:t>
            </a:r>
            <a:r>
              <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p>
        </p:txBody>
      </p:sp>
      <p:sp>
        <p:nvSpPr>
          <p:cNvPr id="8" name="Rectangle 7"/>
          <p:cNvSpPr/>
          <p:nvPr/>
        </p:nvSpPr>
        <p:spPr>
          <a:xfrm>
            <a:off x="304800" y="4495800"/>
            <a:ext cx="8305800" cy="1200329"/>
          </a:xfrm>
          <a:prstGeom prst="rect">
            <a:avLst/>
          </a:prstGeom>
        </p:spPr>
        <p:txBody>
          <a:bodyPr wrap="square">
            <a:spAutoFit/>
          </a:bodyPr>
          <a:lstStyle/>
          <a:p>
            <a:pPr lvl="0"/>
            <a:r>
              <a:rPr lang="en-US" sz="1200" b="1" u="sng" dirty="0">
                <a:solidFill>
                  <a:prstClr val="black"/>
                </a:solidFill>
                <a:latin typeface="Baskerville Old Face" pitchFamily="18" charset="0"/>
              </a:rPr>
              <a:t>Suggested Classroom and Family Activities:</a:t>
            </a:r>
            <a:br>
              <a:rPr lang="en-US" sz="1200" b="1" u="sng" dirty="0">
                <a:solidFill>
                  <a:prstClr val="black"/>
                </a:solidFill>
                <a:latin typeface="Baskerville Old Face" pitchFamily="18" charset="0"/>
              </a:rPr>
            </a:br>
            <a:r>
              <a:rPr lang="en-US" sz="1200" b="1" dirty="0">
                <a:solidFill>
                  <a:prstClr val="black"/>
                </a:solidFill>
                <a:latin typeface="Baskerville Old Face" pitchFamily="18" charset="0"/>
              </a:rPr>
              <a:t>Research the rich history of the Emancipation Day</a:t>
            </a:r>
          </a:p>
          <a:p>
            <a:pPr lvl="0"/>
            <a:r>
              <a:rPr lang="en-US" sz="1200" b="1" dirty="0">
                <a:solidFill>
                  <a:prstClr val="black"/>
                </a:solidFill>
                <a:latin typeface="Baskerville Old Face" pitchFamily="18" charset="0"/>
              </a:rPr>
              <a:t>Give an oral presentation about the importance of Emancipation Day</a:t>
            </a:r>
          </a:p>
          <a:p>
            <a:pPr lvl="0"/>
            <a:r>
              <a:rPr lang="en-US" sz="1200" b="1" dirty="0">
                <a:solidFill>
                  <a:prstClr val="black"/>
                </a:solidFill>
                <a:latin typeface="Baskerville Old Face" pitchFamily="18" charset="0"/>
              </a:rPr>
              <a:t>Participate in a special Emancipation Day program</a:t>
            </a:r>
          </a:p>
          <a:p>
            <a:pPr lvl="0"/>
            <a:r>
              <a:rPr lang="en-US" sz="1200" b="1" dirty="0">
                <a:solidFill>
                  <a:prstClr val="black"/>
                </a:solidFill>
                <a:latin typeface="Baskerville Old Face" pitchFamily="18" charset="0"/>
              </a:rPr>
              <a:t>Plan, organize, and orchestrate and/or assist in planning, organizing, and orchestrating a  special Emancipation Day program</a:t>
            </a:r>
          </a:p>
          <a:p>
            <a:pPr lvl="0"/>
            <a:r>
              <a:rPr lang="en-US" sz="1200" b="1" dirty="0">
                <a:solidFill>
                  <a:prstClr val="black"/>
                </a:solidFill>
                <a:latin typeface="Baskerville Old Face" pitchFamily="18" charset="0"/>
              </a:rPr>
              <a:t>Interview historians and/or cultural bearers about their perspective of the Emancipation Day revolt and its celebration</a:t>
            </a:r>
          </a:p>
        </p:txBody>
      </p:sp>
      <p:pic>
        <p:nvPicPr>
          <p:cNvPr id="4" name="Picture 2" descr="http://ttnewsflash.com/wp-content/uploads/2013/08/emancipation-day-0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381000"/>
            <a:ext cx="4191000" cy="3886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332669120"/>
      </p:ext>
    </p:extLst>
  </p:cSld>
  <p:clrMapOvr>
    <a:masterClrMapping/>
  </p:clrMapOvr>
  <p:transition advClick="0" advTm="1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990600"/>
            <a:ext cx="8077200" cy="5262979"/>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lvl="0" algn="just" fontAlgn="base">
              <a:spcBef>
                <a:spcPct val="0"/>
              </a:spcBef>
              <a:spcAft>
                <a:spcPct val="0"/>
              </a:spcAft>
            </a:pPr>
            <a:r>
              <a:rPr lang="en-US" sz="1400" dirty="0" smtClean="0">
                <a:solidFill>
                  <a:schemeClr val="tx1"/>
                </a:solidFill>
                <a:latin typeface="Times New Roman" pitchFamily="18" charset="0"/>
                <a:cs typeface="Times New Roman" pitchFamily="18" charset="0"/>
              </a:rPr>
              <a:t>What is celebrated on </a:t>
            </a:r>
            <a:r>
              <a:rPr lang="en-US" sz="1400" dirty="0">
                <a:solidFill>
                  <a:schemeClr val="tx1"/>
                </a:solidFill>
                <a:latin typeface="Times New Roman" pitchFamily="18" charset="0"/>
                <a:cs typeface="Times New Roman" pitchFamily="18" charset="0"/>
              </a:rPr>
              <a:t>the </a:t>
            </a:r>
            <a:r>
              <a:rPr lang="en-US" sz="1400" dirty="0" smtClean="0">
                <a:solidFill>
                  <a:schemeClr val="tx1"/>
                </a:solidFill>
                <a:latin typeface="Times New Roman" pitchFamily="18" charset="0"/>
                <a:cs typeface="Times New Roman" pitchFamily="18" charset="0"/>
              </a:rPr>
              <a:t>mainland with </a:t>
            </a:r>
            <a:r>
              <a:rPr lang="en-US" sz="1400" dirty="0">
                <a:solidFill>
                  <a:schemeClr val="tx1"/>
                </a:solidFill>
                <a:latin typeface="Times New Roman" pitchFamily="18" charset="0"/>
                <a:cs typeface="Times New Roman" pitchFamily="18" charset="0"/>
              </a:rPr>
              <a:t>political speeches, ceremonies, barbecues, baseball games, carnivals, concerts, fairs, family gatherings / reunions, fireworks, parades, picnics, </a:t>
            </a:r>
            <a:r>
              <a:rPr lang="en-US" sz="1400" dirty="0" smtClean="0">
                <a:solidFill>
                  <a:schemeClr val="tx1"/>
                </a:solidFill>
                <a:latin typeface="Times New Roman" pitchFamily="18" charset="0"/>
                <a:cs typeface="Times New Roman" pitchFamily="18" charset="0"/>
              </a:rPr>
              <a:t>in </a:t>
            </a:r>
            <a:r>
              <a:rPr lang="en-US" sz="1400" dirty="0">
                <a:solidFill>
                  <a:schemeClr val="tx1"/>
                </a:solidFill>
                <a:latin typeface="Times New Roman" pitchFamily="18" charset="0"/>
                <a:cs typeface="Times New Roman" pitchFamily="18" charset="0"/>
              </a:rPr>
              <a:t>addition to various other public and private events </a:t>
            </a:r>
            <a:r>
              <a:rPr lang="en-US" sz="1400" dirty="0" smtClean="0">
                <a:solidFill>
                  <a:schemeClr val="tx1"/>
                </a:solidFill>
                <a:latin typeface="Times New Roman" pitchFamily="18" charset="0"/>
                <a:cs typeface="Times New Roman" pitchFamily="18" charset="0"/>
              </a:rPr>
              <a:t>showcasing the </a:t>
            </a:r>
            <a:r>
              <a:rPr lang="en-US" sz="1400" dirty="0">
                <a:solidFill>
                  <a:schemeClr val="tx1"/>
                </a:solidFill>
                <a:latin typeface="Times New Roman" pitchFamily="18" charset="0"/>
                <a:cs typeface="Times New Roman" pitchFamily="18" charset="0"/>
              </a:rPr>
              <a:t>history, government, and traditions of the United </a:t>
            </a:r>
            <a:r>
              <a:rPr lang="en-US" sz="1400" dirty="0" smtClean="0">
                <a:solidFill>
                  <a:schemeClr val="tx1"/>
                </a:solidFill>
                <a:latin typeface="Times New Roman" pitchFamily="18" charset="0"/>
                <a:cs typeface="Times New Roman" pitchFamily="18" charset="0"/>
              </a:rPr>
              <a:t>States </a:t>
            </a:r>
            <a:r>
              <a:rPr lang="en-US" sz="1400" dirty="0" smtClean="0">
                <a:latin typeface="Times New Roman" pitchFamily="18" charset="0"/>
                <a:cs typeface="Times New Roman" pitchFamily="18" charset="0"/>
              </a:rPr>
              <a:t>is </a:t>
            </a:r>
            <a:r>
              <a:rPr lang="en-US" sz="1400" b="1" i="1" dirty="0" smtClean="0">
                <a:latin typeface="Times New Roman" pitchFamily="18" charset="0"/>
                <a:cs typeface="Times New Roman" pitchFamily="18" charset="0"/>
              </a:rPr>
              <a:t>Independence </a:t>
            </a:r>
            <a:r>
              <a:rPr lang="en-US" sz="1400" b="1" i="1" dirty="0">
                <a:latin typeface="Times New Roman" pitchFamily="18" charset="0"/>
                <a:cs typeface="Times New Roman" pitchFamily="18" charset="0"/>
              </a:rPr>
              <a:t>Day</a:t>
            </a:r>
            <a:r>
              <a:rPr lang="en-US" sz="1400" dirty="0">
                <a:latin typeface="Times New Roman" pitchFamily="18" charset="0"/>
                <a:cs typeface="Times New Roman" pitchFamily="18" charset="0"/>
              </a:rPr>
              <a:t>, which is also known as </a:t>
            </a:r>
            <a:r>
              <a:rPr lang="en-US" sz="1400" dirty="0" smtClean="0">
                <a:latin typeface="Times New Roman" pitchFamily="18" charset="0"/>
                <a:cs typeface="Times New Roman" pitchFamily="18" charset="0"/>
              </a:rPr>
              <a:t>Fourth </a:t>
            </a:r>
            <a:r>
              <a:rPr lang="en-US" sz="1400" dirty="0">
                <a:latin typeface="Times New Roman" pitchFamily="18" charset="0"/>
                <a:cs typeface="Times New Roman" pitchFamily="18" charset="0"/>
              </a:rPr>
              <a:t>of July</a:t>
            </a:r>
            <a:r>
              <a:rPr lang="en-US" sz="1400" dirty="0" smtClean="0">
                <a:latin typeface="Times New Roman" pitchFamily="18" charset="0"/>
                <a:cs typeface="Times New Roman" pitchFamily="18" charset="0"/>
              </a:rPr>
              <a:t>. It </a:t>
            </a:r>
            <a:r>
              <a:rPr lang="en-US" sz="1400" dirty="0" smtClean="0">
                <a:solidFill>
                  <a:schemeClr val="tx1"/>
                </a:solidFill>
                <a:latin typeface="Times New Roman" pitchFamily="18" charset="0"/>
                <a:cs typeface="Times New Roman" pitchFamily="18" charset="0"/>
              </a:rPr>
              <a:t>is a h</a:t>
            </a:r>
            <a:r>
              <a:rPr lang="en-US" sz="1400" dirty="0" smtClean="0">
                <a:latin typeface="Times New Roman" pitchFamily="18" charset="0"/>
                <a:cs typeface="Times New Roman" pitchFamily="18" charset="0"/>
              </a:rPr>
              <a:t>istorical </a:t>
            </a:r>
            <a:r>
              <a:rPr lang="en-US" sz="1400" dirty="0">
                <a:latin typeface="Times New Roman" pitchFamily="18" charset="0"/>
                <a:cs typeface="Times New Roman" pitchFamily="18" charset="0"/>
              </a:rPr>
              <a:t>national </a:t>
            </a:r>
            <a:r>
              <a:rPr lang="en-US" sz="1400" dirty="0" smtClean="0">
                <a:latin typeface="Times New Roman" pitchFamily="18" charset="0"/>
                <a:cs typeface="Times New Roman" pitchFamily="18" charset="0"/>
              </a:rPr>
              <a:t>holiday, which celebrates </a:t>
            </a:r>
            <a:r>
              <a:rPr lang="en-US" sz="1400" dirty="0">
                <a:latin typeface="Times New Roman" pitchFamily="18" charset="0"/>
                <a:cs typeface="Times New Roman" pitchFamily="18" charset="0"/>
              </a:rPr>
              <a:t>the adoption of the Declaration of Independence on July 4, 1776 declaring independence from the Kingdom of Great Britain</a:t>
            </a:r>
            <a:r>
              <a:rPr lang="en-US" sz="1400" dirty="0" smtClean="0">
                <a:latin typeface="Times New Roman" pitchFamily="18" charset="0"/>
                <a:cs typeface="Times New Roman" pitchFamily="18" charset="0"/>
              </a:rPr>
              <a:t>.</a:t>
            </a:r>
          </a:p>
          <a:p>
            <a:pPr lvl="0" algn="just" fontAlgn="base">
              <a:spcBef>
                <a:spcPct val="0"/>
              </a:spcBef>
              <a:spcAft>
                <a:spcPct val="0"/>
              </a:spcAft>
            </a:pPr>
            <a:endParaRPr lang="en-US" sz="1400" dirty="0">
              <a:latin typeface="Times New Roman" pitchFamily="18" charset="0"/>
              <a:cs typeface="Times New Roman" pitchFamily="18" charset="0"/>
            </a:endParaRPr>
          </a:p>
          <a:p>
            <a:pPr algn="just" fontAlgn="base">
              <a:spcBef>
                <a:spcPct val="0"/>
              </a:spcBef>
              <a:spcAft>
                <a:spcPct val="0"/>
              </a:spcAft>
            </a:pPr>
            <a:r>
              <a:rPr lang="en-US" sz="1400" dirty="0">
                <a:latin typeface="Times New Roman" pitchFamily="18" charset="0"/>
                <a:cs typeface="Times New Roman" pitchFamily="18" charset="0"/>
              </a:rPr>
              <a:t>During the American Revolution on July 2, 1776, the legal separation of the Thirteen Colonies from Great Britain occurred when the Second Continental Congress voted to approve a resolution of independence that had been proposed in June by Richard Henry Lee of Virginia declaring the United States independent from Great Britain</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After voting for independence, Congress turned its attention to the Declaration of Independence, a statement explaining this decision, which had been prepared by a Committee of Five, with its principal author Thomas Jefferson</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Congress debated and revised the wording of the Declaration, finally approving it on July 4</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Although historians have long disputed whether Congress actually signed the Declaration of Independence on July 4, Thomas Jefferson, John Adams, and Benjamin Franklin all later wrote that they had signed it on that day</a:t>
            </a:r>
            <a:r>
              <a:rPr lang="en-US" sz="1400" dirty="0" smtClean="0">
                <a:latin typeface="Times New Roman" pitchFamily="18" charset="0"/>
                <a:cs typeface="Times New Roman" pitchFamily="18" charset="0"/>
              </a:rPr>
              <a:t>. </a:t>
            </a:r>
            <a:r>
              <a:rPr lang="en-US" sz="1400" dirty="0">
                <a:latin typeface="Times New Roman" pitchFamily="18" charset="0"/>
                <a:cs typeface="Times New Roman" pitchFamily="18" charset="0"/>
              </a:rPr>
              <a:t>Most </a:t>
            </a:r>
            <a:r>
              <a:rPr lang="en-US" sz="1400" dirty="0" smtClean="0">
                <a:latin typeface="Times New Roman" pitchFamily="18" charset="0"/>
                <a:cs typeface="Times New Roman" pitchFamily="18" charset="0"/>
              </a:rPr>
              <a:t>historians, however, concluded </a:t>
            </a:r>
            <a:r>
              <a:rPr lang="en-US" sz="1400" dirty="0">
                <a:latin typeface="Times New Roman" pitchFamily="18" charset="0"/>
                <a:cs typeface="Times New Roman" pitchFamily="18" charset="0"/>
              </a:rPr>
              <a:t>that the Declaration was signed nearly a month after its adoption on August 2, 1776.</a:t>
            </a:r>
          </a:p>
          <a:p>
            <a:pPr algn="just" fontAlgn="base">
              <a:spcBef>
                <a:spcPct val="0"/>
              </a:spcBef>
              <a:spcAft>
                <a:spcPct val="0"/>
              </a:spcAft>
            </a:pPr>
            <a:endParaRPr lang="en-US" sz="1400" dirty="0" smtClean="0">
              <a:latin typeface="Times New Roman" pitchFamily="18" charset="0"/>
              <a:cs typeface="Times New Roman" pitchFamily="18" charset="0"/>
            </a:endParaRPr>
          </a:p>
          <a:p>
            <a:pPr algn="just" fontAlgn="base">
              <a:spcBef>
                <a:spcPct val="0"/>
              </a:spcBef>
              <a:spcAft>
                <a:spcPct val="0"/>
              </a:spcAft>
            </a:pPr>
            <a:r>
              <a:rPr lang="en-US" sz="1400" dirty="0" smtClean="0">
                <a:solidFill>
                  <a:schemeClr val="tx1"/>
                </a:solidFill>
                <a:latin typeface="Times New Roman" pitchFamily="18" charset="0"/>
                <a:cs typeface="Times New Roman" pitchFamily="18" charset="0"/>
              </a:rPr>
              <a:t>On the mainland to commemorate this historical event, </a:t>
            </a:r>
            <a:r>
              <a:rPr lang="en-US" sz="1400" dirty="0">
                <a:solidFill>
                  <a:schemeClr val="tx1"/>
                </a:solidFill>
                <a:latin typeface="Times New Roman" pitchFamily="18" charset="0"/>
                <a:cs typeface="Times New Roman" pitchFamily="18" charset="0"/>
              </a:rPr>
              <a:t>fireworks </a:t>
            </a:r>
            <a:r>
              <a:rPr lang="en-US" sz="1400" dirty="0" smtClean="0">
                <a:solidFill>
                  <a:schemeClr val="tx1"/>
                </a:solidFill>
                <a:latin typeface="Times New Roman" pitchFamily="18" charset="0"/>
                <a:cs typeface="Times New Roman" pitchFamily="18" charset="0"/>
              </a:rPr>
              <a:t>often accompany patriotic </a:t>
            </a:r>
            <a:r>
              <a:rPr lang="en-US" sz="1400" dirty="0">
                <a:solidFill>
                  <a:schemeClr val="tx1"/>
                </a:solidFill>
                <a:latin typeface="Times New Roman" pitchFamily="18" charset="0"/>
                <a:cs typeface="Times New Roman" pitchFamily="18" charset="0"/>
              </a:rPr>
              <a:t>songs such as the national anthem “The Star-Spangled Banner”, “God Bless America”, “America the Beautiful”, “My Country, </a:t>
            </a:r>
            <a:r>
              <a:rPr lang="en-US" sz="1400" dirty="0" err="1">
                <a:solidFill>
                  <a:schemeClr val="tx1"/>
                </a:solidFill>
                <a:latin typeface="Times New Roman" pitchFamily="18" charset="0"/>
                <a:cs typeface="Times New Roman" pitchFamily="18" charset="0"/>
              </a:rPr>
              <a:t>‘Tis</a:t>
            </a:r>
            <a:r>
              <a:rPr lang="en-US" sz="1400" dirty="0">
                <a:solidFill>
                  <a:schemeClr val="tx1"/>
                </a:solidFill>
                <a:latin typeface="Times New Roman" pitchFamily="18" charset="0"/>
                <a:cs typeface="Times New Roman" pitchFamily="18" charset="0"/>
              </a:rPr>
              <a:t> of Thee”, “This Land Is Your Land”, “Star and Stripes Forever”, </a:t>
            </a:r>
            <a:r>
              <a:rPr lang="en-US" sz="1400" dirty="0" smtClean="0">
                <a:solidFill>
                  <a:schemeClr val="tx1"/>
                </a:solidFill>
                <a:latin typeface="Times New Roman" pitchFamily="18" charset="0"/>
                <a:cs typeface="Times New Roman" pitchFamily="18" charset="0"/>
              </a:rPr>
              <a:t>and </a:t>
            </a:r>
            <a:r>
              <a:rPr lang="en-US" sz="1400" dirty="0">
                <a:solidFill>
                  <a:schemeClr val="tx1"/>
                </a:solidFill>
                <a:latin typeface="Times New Roman" pitchFamily="18" charset="0"/>
                <a:cs typeface="Times New Roman" pitchFamily="18" charset="0"/>
              </a:rPr>
              <a:t>regionally, “Yankee Doodle” in northeastern states and  “Dixie” in southern states.</a:t>
            </a:r>
          </a:p>
          <a:p>
            <a:endParaRPr lang="en-US" sz="1400" dirty="0" smtClean="0">
              <a:latin typeface="Times New Roman" pitchFamily="18" charset="0"/>
              <a:cs typeface="Times New Roman" pitchFamily="18" charset="0"/>
            </a:endParaRPr>
          </a:p>
          <a:p>
            <a:pPr lvl="0" algn="just" eaLnBrk="0" fontAlgn="base" hangingPunct="0">
              <a:spcBef>
                <a:spcPct val="0"/>
              </a:spcBef>
              <a:spcAft>
                <a:spcPct val="0"/>
              </a:spcAft>
            </a:pPr>
            <a:r>
              <a:rPr lang="en-US" sz="1400" dirty="0" smtClean="0">
                <a:solidFill>
                  <a:schemeClr val="tx1"/>
                </a:solidFill>
                <a:latin typeface="Times New Roman" pitchFamily="18" charset="0"/>
                <a:cs typeface="Times New Roman" pitchFamily="18" charset="0"/>
              </a:rPr>
              <a:t>In the Virgin Islands of the United States of America, the celebration is focused on the culmination of the St. John Festival, as well as many family and friends get together for beach gatherings and barbecues. </a:t>
            </a:r>
          </a:p>
        </p:txBody>
      </p:sp>
      <p:sp>
        <p:nvSpPr>
          <p:cNvPr id="6" name="Title 1"/>
          <p:cNvSpPr txBox="1">
            <a:spLocks/>
          </p:cNvSpPr>
          <p:nvPr/>
        </p:nvSpPr>
        <p:spPr>
          <a:xfrm>
            <a:off x="2590800" y="304800"/>
            <a:ext cx="4343400" cy="609600"/>
          </a:xfrm>
          <a:prstGeom prst="rect">
            <a:avLst/>
          </a:prstGeom>
          <a:ln/>
        </p:spPr>
        <p:style>
          <a:lnRef idx="2">
            <a:schemeClr val="accent2"/>
          </a:lnRef>
          <a:fillRef idx="1">
            <a:schemeClr val="lt1"/>
          </a:fillRef>
          <a:effectRef idx="0">
            <a:schemeClr val="accent2"/>
          </a:effectRef>
          <a:fontRef idx="minor">
            <a:schemeClr val="dk1"/>
          </a:fontRef>
        </p:style>
        <p:txBody>
          <a:bodyPr anchor="b">
            <a:noAutofit/>
          </a:bodyPr>
          <a:lstStyle/>
          <a:p>
            <a:pPr algn="ctr">
              <a:spcBef>
                <a:spcPct val="0"/>
              </a:spcBef>
              <a:defRPr/>
            </a:pPr>
            <a:r>
              <a:rPr kumimoji="0" lang="en-US" sz="3500" b="1" i="0" strike="noStrike" kern="1200" normalizeH="0" baseline="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Independence Day … July</a:t>
            </a:r>
            <a:r>
              <a:rPr kumimoji="0" lang="en-US" sz="3500" b="1" i="0" strike="noStrike" kern="1200" normalizeH="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 4</a:t>
            </a:r>
            <a:r>
              <a:rPr kumimoji="0" lang="en-US" sz="3500" b="1" i="0" strike="noStrike" kern="1200" normalizeH="0" baseline="3000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th</a:t>
            </a:r>
            <a:r>
              <a:rPr kumimoji="0" lang="en-US" sz="3500" b="1" i="0" strike="noStrike" kern="1200" normalizeH="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 </a:t>
            </a:r>
            <a:endParaRPr lang="en-US" sz="35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4800" y="5783997"/>
            <a:ext cx="8534400" cy="600164"/>
          </a:xfrm>
          <a:prstGeom prst="rect">
            <a:avLst/>
          </a:prstGeom>
        </p:spPr>
        <p:txBody>
          <a:bodyPr wrap="square">
            <a:spAutoFit/>
          </a:bodyPr>
          <a:lstStyle/>
          <a:p>
            <a:r>
              <a:rPr lang="en-US" sz="1100" b="1" u="sng" dirty="0">
                <a:effectLst>
                  <a:outerShdw blurRad="38100" dist="38100" dir="2700000" algn="tl">
                    <a:srgbClr val="000000">
                      <a:alpha val="43137"/>
                    </a:srgbClr>
                  </a:outerShdw>
                </a:effectLst>
                <a:latin typeface="Bodoni MT" pitchFamily="18" charset="0"/>
                <a:ea typeface="Batang" pitchFamily="18" charset="-127"/>
              </a:rPr>
              <a:t>Courtesy of</a:t>
            </a:r>
            <a:br>
              <a:rPr lang="en-US" sz="1100" b="1" u="sng" dirty="0">
                <a:effectLst>
                  <a:outerShdw blurRad="38100" dist="38100" dir="2700000" algn="tl">
                    <a:srgbClr val="000000">
                      <a:alpha val="43137"/>
                    </a:srgbClr>
                  </a:outerShdw>
                </a:effectLst>
                <a:latin typeface="Bodoni MT" pitchFamily="18" charset="0"/>
                <a:ea typeface="Batang" pitchFamily="18" charset="-127"/>
              </a:rPr>
            </a:br>
            <a:r>
              <a:rPr lang="en-US" sz="1100" b="1" dirty="0">
                <a:effectLst>
                  <a:outerShdw blurRad="38100" dist="38100" dir="2700000" algn="tl">
                    <a:srgbClr val="000000">
                      <a:alpha val="43137"/>
                    </a:srgbClr>
                  </a:outerShdw>
                </a:effectLst>
                <a:latin typeface="Bodoni MT" pitchFamily="18" charset="0"/>
                <a:ea typeface="Batang" pitchFamily="18" charset="-127"/>
              </a:rPr>
              <a:t>Text:  A Teachers Guide to Holiday Observances in the Virgin Islands; </a:t>
            </a:r>
            <a:r>
              <a:rPr lang="en-US" sz="1100" b="1" dirty="0" smtClean="0">
                <a:effectLst>
                  <a:outerShdw blurRad="38100" dist="38100" dir="2700000" algn="tl">
                    <a:srgbClr val="000000">
                      <a:alpha val="43137"/>
                    </a:srgbClr>
                  </a:outerShdw>
                </a:effectLst>
                <a:latin typeface="Bodoni MT" pitchFamily="18" charset="0"/>
                <a:ea typeface="Batang" pitchFamily="18" charset="-127"/>
                <a:hlinkClick r:id="rId2"/>
              </a:rPr>
              <a:t>http</a:t>
            </a:r>
            <a:r>
              <a:rPr lang="en-US" sz="1100" b="1" dirty="0">
                <a:effectLst>
                  <a:outerShdw blurRad="38100" dist="38100" dir="2700000" algn="tl">
                    <a:srgbClr val="000000">
                      <a:alpha val="43137"/>
                    </a:srgbClr>
                  </a:outerShdw>
                </a:effectLst>
                <a:latin typeface="Bodoni MT" pitchFamily="18" charset="0"/>
                <a:ea typeface="Batang" pitchFamily="18" charset="-127"/>
                <a:hlinkClick r:id="rId2"/>
              </a:rPr>
              <a:t>://www.usacitylink.com/usa/independence-day/</a:t>
            </a:r>
            <a:r>
              <a:rPr lang="en-US" sz="1100" b="1" dirty="0">
                <a:effectLst>
                  <a:outerShdw blurRad="38100" dist="38100" dir="2700000" algn="tl">
                    <a:srgbClr val="000000">
                      <a:alpha val="43137"/>
                    </a:srgbClr>
                  </a:outerShdw>
                </a:effectLst>
                <a:latin typeface="Bodoni MT" pitchFamily="18" charset="0"/>
                <a:ea typeface="Batang" pitchFamily="18" charset="-127"/>
              </a:rPr>
              <a:t>;   </a:t>
            </a:r>
          </a:p>
          <a:p>
            <a:r>
              <a:rPr lang="en-US" sz="1100" b="1" dirty="0">
                <a:effectLst>
                  <a:outerShdw blurRad="38100" dist="38100" dir="2700000" algn="tl">
                    <a:srgbClr val="000000">
                      <a:alpha val="43137"/>
                    </a:srgbClr>
                  </a:outerShdw>
                </a:effectLst>
                <a:latin typeface="Bodoni MT" pitchFamily="18" charset="0"/>
                <a:ea typeface="Batang" pitchFamily="18" charset="-127"/>
              </a:rPr>
              <a:t>Picture:  www.nairaland.com</a:t>
            </a:r>
          </a:p>
        </p:txBody>
      </p:sp>
      <p:sp>
        <p:nvSpPr>
          <p:cNvPr id="8" name="Rectangle 7"/>
          <p:cNvSpPr/>
          <p:nvPr/>
        </p:nvSpPr>
        <p:spPr>
          <a:xfrm>
            <a:off x="304800" y="4724400"/>
            <a:ext cx="8305800" cy="1015663"/>
          </a:xfrm>
          <a:prstGeom prst="rect">
            <a:avLst/>
          </a:prstGeom>
        </p:spPr>
        <p:txBody>
          <a:bodyPr wrap="square">
            <a:spAutoFit/>
          </a:bodyPr>
          <a:lstStyle/>
          <a:p>
            <a:pPr lvl="0"/>
            <a:r>
              <a:rPr lang="en-US" sz="1200" b="1" u="sng" dirty="0">
                <a:solidFill>
                  <a:prstClr val="black"/>
                </a:solidFill>
                <a:latin typeface="Baskerville Old Face" pitchFamily="18" charset="0"/>
              </a:rPr>
              <a:t>Suggested Classroom and Family Activities:</a:t>
            </a:r>
            <a:br>
              <a:rPr lang="en-US" sz="1200" b="1" u="sng" dirty="0">
                <a:solidFill>
                  <a:prstClr val="black"/>
                </a:solidFill>
                <a:latin typeface="Baskerville Old Face" pitchFamily="18" charset="0"/>
              </a:rPr>
            </a:br>
            <a:r>
              <a:rPr lang="en-US" sz="1200" b="1" dirty="0">
                <a:solidFill>
                  <a:prstClr val="black"/>
                </a:solidFill>
                <a:latin typeface="Baskerville Old Face" pitchFamily="18" charset="0"/>
              </a:rPr>
              <a:t>Participate in a special Independence Day program</a:t>
            </a:r>
          </a:p>
          <a:p>
            <a:pPr lvl="0"/>
            <a:r>
              <a:rPr lang="en-US" sz="1200" b="1" dirty="0">
                <a:solidFill>
                  <a:prstClr val="black"/>
                </a:solidFill>
                <a:latin typeface="Baskerville Old Face" pitchFamily="18" charset="0"/>
              </a:rPr>
              <a:t>Research the rich history of the Independence Day and share with someone what you learn</a:t>
            </a:r>
          </a:p>
          <a:p>
            <a:pPr lvl="0"/>
            <a:r>
              <a:rPr lang="en-US" sz="1200" b="1" dirty="0">
                <a:solidFill>
                  <a:prstClr val="black"/>
                </a:solidFill>
                <a:latin typeface="Baskerville Old Face" pitchFamily="18" charset="0"/>
              </a:rPr>
              <a:t>Interview historians, cultural bearers and/or elected official about their perspective of the Independence Day</a:t>
            </a:r>
          </a:p>
          <a:p>
            <a:pPr lvl="0"/>
            <a:r>
              <a:rPr lang="en-US" sz="1200" b="1" dirty="0">
                <a:solidFill>
                  <a:prstClr val="black"/>
                </a:solidFill>
                <a:latin typeface="Baskerville Old Face" pitchFamily="18" charset="0"/>
              </a:rPr>
              <a:t>Give an oral presentation about the importance of Independence Day</a:t>
            </a:r>
            <a:endParaRPr lang="en-US" sz="1200" b="1" dirty="0" smtClean="0">
              <a:solidFill>
                <a:prstClr val="black"/>
              </a:solidFill>
              <a:latin typeface="Baskerville Old Face" pitchFamily="18" charset="0"/>
            </a:endParaRPr>
          </a:p>
        </p:txBody>
      </p:sp>
      <p:pic>
        <p:nvPicPr>
          <p:cNvPr id="4" name="Picture 2" descr="https://encrypted-tbn1.gstatic.com/images?q=tbn:ANd9GcQjc_II63wqhEkYyVdq5ouAI-S6CuRKmntWDigPaSDn8IDmr9f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1777" y="304801"/>
            <a:ext cx="5181600" cy="3581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053371431"/>
      </p:ext>
    </p:extLst>
  </p:cSld>
  <p:clrMapOvr>
    <a:masterClrMapping/>
  </p:clrMapOvr>
  <p:transition advClick="0" advTm="1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066800"/>
            <a:ext cx="7924800" cy="4616648"/>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 eaLnBrk="0" fontAlgn="base" hangingPunct="0">
              <a:spcBef>
                <a:spcPct val="0"/>
              </a:spcBef>
              <a:spcAft>
                <a:spcPct val="0"/>
              </a:spcAft>
            </a:pPr>
            <a:r>
              <a:rPr lang="en-US" sz="1400" dirty="0" smtClean="0">
                <a:solidFill>
                  <a:schemeClr val="tx1"/>
                </a:solidFill>
                <a:latin typeface="Times New Roman" pitchFamily="18" charset="0"/>
                <a:cs typeface="Times New Roman" pitchFamily="18" charset="0"/>
              </a:rPr>
              <a:t>As early as 1837,  the proclamation below was </a:t>
            </a:r>
            <a:r>
              <a:rPr lang="en-US" sz="1400" dirty="0">
                <a:solidFill>
                  <a:schemeClr val="tx1"/>
                </a:solidFill>
                <a:latin typeface="Times New Roman" pitchFamily="18" charset="0"/>
                <a:cs typeface="Times New Roman" pitchFamily="18" charset="0"/>
              </a:rPr>
              <a:t>issued by the Danish government</a:t>
            </a:r>
            <a:r>
              <a:rPr lang="en-US" sz="1400" dirty="0" smtClean="0">
                <a:solidFill>
                  <a:schemeClr val="tx1"/>
                </a:solidFill>
                <a:latin typeface="Times New Roman" pitchFamily="18" charset="0"/>
                <a:cs typeface="Times New Roman" pitchFamily="18" charset="0"/>
              </a:rPr>
              <a:t>. It called the people of this territory to recognize the need to meditate on being spared the ravages of hurricanes.  </a:t>
            </a:r>
          </a:p>
          <a:p>
            <a:pPr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smtClean="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smtClean="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smtClean="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smtClean="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smtClean="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smtClean="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smtClean="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smtClean="0">
              <a:solidFill>
                <a:schemeClr val="tx1"/>
              </a:solidFill>
              <a:latin typeface="Times New Roman" pitchFamily="18" charset="0"/>
              <a:cs typeface="Times New Roman" pitchFamily="18" charset="0"/>
            </a:endParaRPr>
          </a:p>
          <a:p>
            <a:pPr lvl="0" algn="just" fontAlgn="base">
              <a:spcBef>
                <a:spcPct val="0"/>
              </a:spcBef>
              <a:spcAft>
                <a:spcPct val="0"/>
              </a:spcAft>
            </a:pPr>
            <a:r>
              <a:rPr lang="en-US" sz="1400" b="1" i="1" dirty="0">
                <a:latin typeface="Times New Roman" pitchFamily="18" charset="0"/>
                <a:cs typeface="Times New Roman" pitchFamily="18" charset="0"/>
              </a:rPr>
              <a:t>Supplication Day, </a:t>
            </a:r>
            <a:r>
              <a:rPr lang="en-US" sz="1400" dirty="0" smtClean="0">
                <a:latin typeface="Times New Roman" pitchFamily="18" charset="0"/>
                <a:cs typeface="Times New Roman" pitchFamily="18" charset="0"/>
              </a:rPr>
              <a:t>although </a:t>
            </a:r>
            <a:r>
              <a:rPr lang="en-US" sz="1400" dirty="0">
                <a:latin typeface="Times New Roman" pitchFamily="18" charset="0"/>
                <a:cs typeface="Times New Roman" pitchFamily="18" charset="0"/>
              </a:rPr>
              <a:t>no longer an observed religious local holiday, </a:t>
            </a:r>
            <a:r>
              <a:rPr lang="en-US" sz="1400" dirty="0" smtClean="0">
                <a:latin typeface="Times New Roman" pitchFamily="18" charset="0"/>
                <a:cs typeface="Times New Roman" pitchFamily="18" charset="0"/>
              </a:rPr>
              <a:t>was initially declared as a law </a:t>
            </a:r>
            <a:r>
              <a:rPr lang="en-US" sz="1400" dirty="0">
                <a:latin typeface="Times New Roman" pitchFamily="18" charset="0"/>
                <a:cs typeface="Times New Roman" pitchFamily="18" charset="0"/>
              </a:rPr>
              <a:t>of the Virgin Islands </a:t>
            </a:r>
            <a:r>
              <a:rPr lang="en-US" sz="1400" dirty="0" smtClean="0">
                <a:latin typeface="Times New Roman" pitchFamily="18" charset="0"/>
                <a:cs typeface="Times New Roman" pitchFamily="18" charset="0"/>
              </a:rPr>
              <a:t>on </a:t>
            </a:r>
            <a:r>
              <a:rPr lang="en-US" sz="1400" dirty="0">
                <a:latin typeface="Times New Roman" pitchFamily="18" charset="0"/>
                <a:cs typeface="Times New Roman" pitchFamily="18" charset="0"/>
              </a:rPr>
              <a:t>July </a:t>
            </a:r>
            <a:r>
              <a:rPr lang="en-US" sz="1400" dirty="0" smtClean="0">
                <a:latin typeface="Times New Roman" pitchFamily="18" charset="0"/>
                <a:cs typeface="Times New Roman" pitchFamily="18" charset="0"/>
              </a:rPr>
              <a:t>25</a:t>
            </a:r>
            <a:r>
              <a:rPr lang="en-US" sz="1400" baseline="30000" dirty="0" smtClean="0">
                <a:latin typeface="Times New Roman" pitchFamily="18" charset="0"/>
                <a:cs typeface="Times New Roman" pitchFamily="18" charset="0"/>
              </a:rPr>
              <a:t>th</a:t>
            </a:r>
            <a:r>
              <a:rPr lang="en-US" sz="1400" dirty="0" smtClean="0">
                <a:latin typeface="Times New Roman" pitchFamily="18" charset="0"/>
                <a:cs typeface="Times New Roman" pitchFamily="18" charset="0"/>
              </a:rPr>
              <a:t>.  As </a:t>
            </a:r>
            <a:r>
              <a:rPr lang="en-US" sz="1400" dirty="0">
                <a:latin typeface="Times New Roman" pitchFamily="18" charset="0"/>
                <a:cs typeface="Times New Roman" pitchFamily="18" charset="0"/>
              </a:rPr>
              <a:t>the hurricane season </a:t>
            </a:r>
            <a:r>
              <a:rPr lang="en-US" sz="1400" dirty="0" smtClean="0">
                <a:latin typeface="Times New Roman" pitchFamily="18" charset="0"/>
                <a:cs typeface="Times New Roman" pitchFamily="18" charset="0"/>
              </a:rPr>
              <a:t>starts from </a:t>
            </a:r>
            <a:r>
              <a:rPr lang="en-US" sz="1400" dirty="0">
                <a:latin typeface="Times New Roman" pitchFamily="18" charset="0"/>
                <a:cs typeface="Times New Roman" pitchFamily="18" charset="0"/>
              </a:rPr>
              <a:t>June 1</a:t>
            </a:r>
            <a:r>
              <a:rPr lang="en-US" sz="1400" baseline="30000" dirty="0">
                <a:latin typeface="Times New Roman" pitchFamily="18" charset="0"/>
                <a:cs typeface="Times New Roman" pitchFamily="18" charset="0"/>
              </a:rPr>
              <a:t>st</a:t>
            </a:r>
            <a:r>
              <a:rPr lang="en-US" sz="1400" dirty="0">
                <a:latin typeface="Times New Roman" pitchFamily="18" charset="0"/>
                <a:cs typeface="Times New Roman" pitchFamily="18" charset="0"/>
              </a:rPr>
              <a:t> through November 30</a:t>
            </a:r>
            <a:r>
              <a:rPr lang="en-US" sz="1400" baseline="30000" dirty="0">
                <a:latin typeface="Times New Roman" pitchFamily="18" charset="0"/>
                <a:cs typeface="Times New Roman" pitchFamily="18" charset="0"/>
              </a:rPr>
              <a:t>th</a:t>
            </a:r>
            <a:r>
              <a:rPr lang="en-US" sz="1400" dirty="0">
                <a:latin typeface="Times New Roman" pitchFamily="18" charset="0"/>
                <a:cs typeface="Times New Roman" pitchFamily="18" charset="0"/>
              </a:rPr>
              <a:t>, this is the </a:t>
            </a:r>
            <a:r>
              <a:rPr lang="en-US" sz="1400" dirty="0" smtClean="0">
                <a:latin typeface="Times New Roman" pitchFamily="18" charset="0"/>
                <a:cs typeface="Times New Roman" pitchFamily="18" charset="0"/>
              </a:rPr>
              <a:t>official day </a:t>
            </a:r>
            <a:r>
              <a:rPr lang="en-US" sz="1400" dirty="0">
                <a:latin typeface="Times New Roman" pitchFamily="18" charset="0"/>
                <a:cs typeface="Times New Roman" pitchFamily="18" charset="0"/>
              </a:rPr>
              <a:t>the Virgin Islands set aside for </a:t>
            </a:r>
            <a:r>
              <a:rPr lang="en-US" sz="1400" dirty="0" smtClean="0">
                <a:latin typeface="Times New Roman" pitchFamily="18" charset="0"/>
                <a:cs typeface="Times New Roman" pitchFamily="18" charset="0"/>
              </a:rPr>
              <a:t>prayer of safety.</a:t>
            </a:r>
            <a:endParaRPr lang="en-US" sz="1400" dirty="0">
              <a:latin typeface="Times New Roman" pitchFamily="18" charset="0"/>
              <a:cs typeface="Times New Roman" pitchFamily="18" charset="0"/>
            </a:endParaRPr>
          </a:p>
          <a:p>
            <a:pPr lvl="0" algn="just" eaLnBrk="0" fontAlgn="base" hangingPunct="0">
              <a:spcBef>
                <a:spcPct val="0"/>
              </a:spcBef>
              <a:spcAft>
                <a:spcPct val="0"/>
              </a:spcAft>
            </a:pPr>
            <a:endParaRPr lang="en-US" sz="1400" dirty="0" smtClean="0">
              <a:solidFill>
                <a:schemeClr val="tx1"/>
              </a:solidFill>
              <a:latin typeface="Times New Roman" pitchFamily="18" charset="0"/>
              <a:cs typeface="Times New Roman" pitchFamily="18" charset="0"/>
            </a:endParaRPr>
          </a:p>
          <a:p>
            <a:pPr algn="just" eaLnBrk="0" fontAlgn="base" hangingPunct="0">
              <a:spcBef>
                <a:spcPct val="0"/>
              </a:spcBef>
              <a:spcAft>
                <a:spcPct val="0"/>
              </a:spcAft>
            </a:pPr>
            <a:r>
              <a:rPr lang="en-US" sz="1400" dirty="0" smtClean="0">
                <a:solidFill>
                  <a:schemeClr val="tx1"/>
                </a:solidFill>
                <a:latin typeface="Times New Roman" pitchFamily="18" charset="0"/>
                <a:cs typeface="Times New Roman" pitchFamily="18" charset="0"/>
              </a:rPr>
              <a:t>As customary on Supplication Day, Virgin Islanders attend church and plead to God for protection from the dangers of hurricanes.</a:t>
            </a:r>
          </a:p>
        </p:txBody>
      </p:sp>
      <p:sp>
        <p:nvSpPr>
          <p:cNvPr id="6" name="Title 1"/>
          <p:cNvSpPr txBox="1">
            <a:spLocks/>
          </p:cNvSpPr>
          <p:nvPr/>
        </p:nvSpPr>
        <p:spPr>
          <a:xfrm>
            <a:off x="2438400" y="287953"/>
            <a:ext cx="4419600" cy="609600"/>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85000" lnSpcReduction="10000"/>
          </a:bodyPr>
          <a:lstStyle/>
          <a:p>
            <a:pPr algn="ctr">
              <a:spcBef>
                <a:spcPct val="0"/>
              </a:spcBef>
              <a:defRPr/>
            </a:pPr>
            <a:r>
              <a:rPr kumimoji="0" lang="en-US" sz="4000" b="1" i="0" strike="noStrike" kern="1200" normalizeH="0" baseline="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Supplication</a:t>
            </a:r>
            <a:r>
              <a:rPr kumimoji="0" lang="en-US" sz="4000" b="1" i="0" strike="noStrike" kern="1200" normalizeH="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 Day </a:t>
            </a:r>
            <a:r>
              <a:rPr kumimoji="0" lang="en-US" sz="4000" b="1" i="0" strike="noStrike" kern="1200" normalizeH="0" baseline="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 July</a:t>
            </a:r>
            <a:r>
              <a:rPr kumimoji="0" lang="en-US" sz="4000" b="1" i="0" strike="noStrike" kern="1200" normalizeH="0" noProof="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 </a:t>
            </a:r>
            <a:r>
              <a:rPr lang="en-US" sz="40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rPr>
              <a:t>31st</a:t>
            </a:r>
            <a:endParaRPr lang="en-US" sz="35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endParaRPr>
          </a:p>
        </p:txBody>
      </p:sp>
      <p:sp>
        <p:nvSpPr>
          <p:cNvPr id="4" name="Rectangle 3"/>
          <p:cNvSpPr/>
          <p:nvPr/>
        </p:nvSpPr>
        <p:spPr>
          <a:xfrm>
            <a:off x="762000" y="1676400"/>
            <a:ext cx="7620000" cy="2477601"/>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lvl="0" algn="ctr" eaLnBrk="0" fontAlgn="base" hangingPunct="0">
              <a:spcBef>
                <a:spcPct val="0"/>
              </a:spcBef>
              <a:spcAft>
                <a:spcPct val="0"/>
              </a:spcAft>
            </a:pPr>
            <a:r>
              <a:rPr lang="en-US" sz="1500" b="1" u="sng" dirty="0" smtClean="0">
                <a:latin typeface="Times New Roman" pitchFamily="18" charset="0"/>
                <a:cs typeface="Times New Roman" pitchFamily="18" charset="0"/>
              </a:rPr>
              <a:t>PROCLAMATION</a:t>
            </a:r>
          </a:p>
          <a:p>
            <a:pPr lvl="0" algn="just" eaLnBrk="0" fontAlgn="base" hangingPunct="0">
              <a:spcBef>
                <a:spcPct val="0"/>
              </a:spcBef>
              <a:spcAft>
                <a:spcPct val="0"/>
              </a:spcAft>
            </a:pPr>
            <a:endParaRPr lang="en-US" sz="1000" dirty="0" smtClean="0">
              <a:latin typeface="Times New Roman" pitchFamily="18" charset="0"/>
              <a:cs typeface="Times New Roman" pitchFamily="18" charset="0"/>
            </a:endParaRPr>
          </a:p>
          <a:p>
            <a:pPr lvl="0" algn="just" eaLnBrk="0" fontAlgn="base" hangingPunct="0">
              <a:spcBef>
                <a:spcPct val="0"/>
              </a:spcBef>
              <a:spcAft>
                <a:spcPct val="0"/>
              </a:spcAft>
            </a:pPr>
            <a:r>
              <a:rPr lang="en-US" sz="1300" dirty="0" smtClean="0">
                <a:latin typeface="Times New Roman" pitchFamily="18" charset="0"/>
                <a:cs typeface="Times New Roman" pitchFamily="18" charset="0"/>
              </a:rPr>
              <a:t>     “When on the 2</a:t>
            </a:r>
            <a:r>
              <a:rPr lang="en-US" sz="1300" baseline="30000" dirty="0" smtClean="0">
                <a:latin typeface="Times New Roman" pitchFamily="18" charset="0"/>
                <a:cs typeface="Times New Roman" pitchFamily="18" charset="0"/>
              </a:rPr>
              <a:t>nd</a:t>
            </a:r>
            <a:r>
              <a:rPr lang="en-US" sz="1300" dirty="0" smtClean="0">
                <a:latin typeface="Times New Roman" pitchFamily="18" charset="0"/>
                <a:cs typeface="Times New Roman" pitchFamily="18" charset="0"/>
              </a:rPr>
              <a:t> instant this Colony was ravaged by an awful Hurricane and Earthquake, Lightning and Conflagration augmented its terrible effects, it was a great consolation to find that no kind of disorder was committed, and that all did their best to put a stop to the fire:  I beg that every one in particular  who in the time of danger exerted himself with except of many warmest thanks.</a:t>
            </a:r>
          </a:p>
          <a:p>
            <a:pPr lvl="0" algn="just" eaLnBrk="0" fontAlgn="base" hangingPunct="0">
              <a:spcBef>
                <a:spcPct val="0"/>
              </a:spcBef>
              <a:spcAft>
                <a:spcPct val="0"/>
              </a:spcAft>
            </a:pPr>
            <a:r>
              <a:rPr lang="en-US" sz="1300" dirty="0" smtClean="0">
                <a:latin typeface="Times New Roman" pitchFamily="18" charset="0"/>
                <a:cs typeface="Times New Roman" pitchFamily="18" charset="0"/>
              </a:rPr>
              <a:t>     Inhabitants of St. Thomas:  To you distress needs no interpreter.  Let us hand in hand alleviate the general calamity.  I need not warn against profiting by the misfortune of others; no one will be raising the prices of necessities and shelter stamp himself with public contempt. </a:t>
            </a:r>
          </a:p>
          <a:p>
            <a:pPr lvl="0" algn="just" eaLnBrk="0" fontAlgn="base" hangingPunct="0">
              <a:spcBef>
                <a:spcPct val="0"/>
              </a:spcBef>
              <a:spcAft>
                <a:spcPct val="0"/>
              </a:spcAft>
            </a:pPr>
            <a:r>
              <a:rPr lang="en-US" sz="1300" dirty="0" smtClean="0">
                <a:latin typeface="Times New Roman" pitchFamily="18" charset="0"/>
                <a:cs typeface="Times New Roman" pitchFamily="18" charset="0"/>
              </a:rPr>
              <a:t>     As soon as the severest distress is relieved, we will assemble in the House of the Lord, and on this mournful occasion join in Prayers to the Almighty.”</a:t>
            </a:r>
          </a:p>
          <a:p>
            <a:pPr lvl="0" algn="just" eaLnBrk="0" fontAlgn="base" hangingPunct="0">
              <a:spcBef>
                <a:spcPct val="0"/>
              </a:spcBef>
              <a:spcAft>
                <a:spcPct val="0"/>
              </a:spcAft>
            </a:pPr>
            <a:r>
              <a:rPr lang="en-US" sz="13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en-US" sz="1000" i="1" dirty="0" smtClean="0">
                <a:latin typeface="Times New Roman" pitchFamily="18" charset="0"/>
                <a:cs typeface="Times New Roman" pitchFamily="18" charset="0"/>
              </a:rPr>
              <a:t>Government House, St. Thomas, the 5</a:t>
            </a:r>
            <a:r>
              <a:rPr lang="en-US" sz="1000" i="1" baseline="30000" dirty="0" smtClean="0">
                <a:latin typeface="Times New Roman" pitchFamily="18" charset="0"/>
                <a:cs typeface="Times New Roman" pitchFamily="18" charset="0"/>
              </a:rPr>
              <a:t>th</a:t>
            </a:r>
            <a:r>
              <a:rPr lang="en-US" sz="1000" i="1" dirty="0" smtClean="0">
                <a:latin typeface="Times New Roman" pitchFamily="18" charset="0"/>
                <a:cs typeface="Times New Roman" pitchFamily="18" charset="0"/>
              </a:rPr>
              <a:t>, August 1837</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4800" y="5783997"/>
            <a:ext cx="8534400" cy="769441"/>
          </a:xfrm>
          <a:prstGeom prst="rect">
            <a:avLst/>
          </a:prstGeom>
        </p:spPr>
        <p:txBody>
          <a:bodyPr wrap="square">
            <a:spAutoFit/>
          </a:bodyPr>
          <a:lstStyle/>
          <a:p>
            <a:pPr lvl="0"/>
            <a:r>
              <a:rPr lang="en-US" sz="1100" b="1" u="sng" dirty="0">
                <a:solidFill>
                  <a:prstClr val="black"/>
                </a:solidFill>
                <a:effectLst>
                  <a:outerShdw blurRad="38100" dist="38100" dir="2700000" algn="tl">
                    <a:srgbClr val="000000">
                      <a:alpha val="43137"/>
                    </a:srgbClr>
                  </a:outerShdw>
                </a:effectLst>
                <a:latin typeface="Bodoni MT" pitchFamily="18" charset="0"/>
                <a:ea typeface="Batang" pitchFamily="18" charset="-127"/>
              </a:rPr>
              <a:t>Courtesy of</a:t>
            </a:r>
            <a:br>
              <a:rPr lang="en-US" sz="1100" b="1" u="sng" dirty="0">
                <a:solidFill>
                  <a:prstClr val="black"/>
                </a:solidFill>
                <a:effectLst>
                  <a:outerShdw blurRad="38100" dist="38100" dir="2700000" algn="tl">
                    <a:srgbClr val="000000">
                      <a:alpha val="43137"/>
                    </a:srgbClr>
                  </a:outerShdw>
                </a:effectLst>
                <a:latin typeface="Bodoni MT" pitchFamily="18" charset="0"/>
                <a:ea typeface="Batang" pitchFamily="18" charset="-127"/>
              </a:rPr>
            </a:br>
            <a:r>
              <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Text:  A Teachers Guide to Holiday Observances in the Virgin Islands; </a:t>
            </a:r>
            <a:r>
              <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hlinkClick r:id="rId2"/>
              </a:rPr>
              <a:t>http://www.stthomasblog.com/2008/07/28/hurricane-supplication-day-in-st-thomas/</a:t>
            </a:r>
            <a:r>
              <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r>
              <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hlinkClick r:id="rId3"/>
              </a:rPr>
              <a:t>http://</a:t>
            </a:r>
            <a:r>
              <a:rPr lang="en-US" sz="1100" b="1" dirty="0" smtClean="0">
                <a:solidFill>
                  <a:prstClr val="black"/>
                </a:solidFill>
                <a:effectLst>
                  <a:outerShdw blurRad="38100" dist="38100" dir="2700000" algn="tl">
                    <a:srgbClr val="000000">
                      <a:alpha val="43137"/>
                    </a:srgbClr>
                  </a:outerShdw>
                </a:effectLst>
                <a:latin typeface="Bodoni MT" pitchFamily="18" charset="0"/>
                <a:ea typeface="Batang" pitchFamily="18" charset="-127"/>
                <a:hlinkClick r:id="rId3"/>
              </a:rPr>
              <a:t>webpac.uvi.edu/imls/pi_uvi/hurricanes_holidays.pdf</a:t>
            </a:r>
            <a:r>
              <a:rPr lang="en-US" sz="1100" b="1" dirty="0" smtClean="0">
                <a:solidFill>
                  <a:prstClr val="black"/>
                </a:solidFill>
                <a:effectLst>
                  <a:outerShdw blurRad="38100" dist="38100" dir="2700000" algn="tl">
                    <a:srgbClr val="000000">
                      <a:alpha val="43137"/>
                    </a:srgbClr>
                  </a:outerShdw>
                </a:effectLst>
                <a:latin typeface="Bodoni MT" pitchFamily="18" charset="0"/>
                <a:ea typeface="Batang" pitchFamily="18" charset="-127"/>
              </a:rPr>
              <a:t> </a:t>
            </a:r>
            <a:endPar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endParaRPr>
          </a:p>
          <a:p>
            <a:pPr lvl="0"/>
            <a:r>
              <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Pictures: http://savvytraveler.publicradio.org/show/culture/2000/20000715.shtml</a:t>
            </a:r>
          </a:p>
        </p:txBody>
      </p:sp>
      <p:sp>
        <p:nvSpPr>
          <p:cNvPr id="8" name="Rectangle 7"/>
          <p:cNvSpPr/>
          <p:nvPr/>
        </p:nvSpPr>
        <p:spPr>
          <a:xfrm>
            <a:off x="304800" y="4901903"/>
            <a:ext cx="8305800" cy="861774"/>
          </a:xfrm>
          <a:prstGeom prst="rect">
            <a:avLst/>
          </a:prstGeom>
        </p:spPr>
        <p:txBody>
          <a:bodyPr wrap="square">
            <a:spAutoFit/>
          </a:bodyPr>
          <a:lstStyle/>
          <a:p>
            <a:pPr lvl="0"/>
            <a:r>
              <a:rPr lang="en-US" sz="1200" b="1" u="sng" dirty="0">
                <a:solidFill>
                  <a:prstClr val="black"/>
                </a:solidFill>
                <a:latin typeface="Baskerville Old Face" pitchFamily="18" charset="0"/>
              </a:rPr>
              <a:t>Suggested Classroom and Family Activities:</a:t>
            </a:r>
            <a:br>
              <a:rPr lang="en-US" sz="1200" b="1" u="sng" dirty="0">
                <a:solidFill>
                  <a:prstClr val="black"/>
                </a:solidFill>
                <a:latin typeface="Baskerville Old Face" pitchFamily="18" charset="0"/>
              </a:rPr>
            </a:br>
            <a:r>
              <a:rPr lang="en-US" sz="1200" b="1" dirty="0">
                <a:solidFill>
                  <a:prstClr val="black"/>
                </a:solidFill>
                <a:latin typeface="Baskerville Old Face" pitchFamily="18" charset="0"/>
              </a:rPr>
              <a:t>Research the history and give oral presentation of what you learned</a:t>
            </a:r>
          </a:p>
          <a:p>
            <a:pPr lvl="0"/>
            <a:r>
              <a:rPr lang="en-US" sz="1200" b="1" dirty="0">
                <a:solidFill>
                  <a:prstClr val="black"/>
                </a:solidFill>
                <a:latin typeface="Baskerville Old Face" pitchFamily="18" charset="0"/>
              </a:rPr>
              <a:t>Attend a service / ceremony honoring the Supplication Day</a:t>
            </a:r>
          </a:p>
          <a:p>
            <a:pPr lvl="0"/>
            <a:r>
              <a:rPr lang="en-US" sz="1200" b="1" dirty="0">
                <a:solidFill>
                  <a:prstClr val="black"/>
                </a:solidFill>
                <a:latin typeface="Baskerville Old Face" pitchFamily="18" charset="0"/>
              </a:rPr>
              <a:t>Interview a pastor and/or elected official about its importance</a:t>
            </a:r>
          </a:p>
        </p:txBody>
      </p:sp>
      <p:pic>
        <p:nvPicPr>
          <p:cNvPr id="5" name="Picture 2" descr="http://savvytraveler.publicradio.org/show/culture/2000/images/hurricane-header.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381000"/>
            <a:ext cx="4038600" cy="441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7238586"/>
      </p:ext>
    </p:extLst>
  </p:cSld>
  <p:clrMapOvr>
    <a:masterClrMapping/>
  </p:clrMapOvr>
  <p:transition advClick="0" advTm="10000"/>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tint val="100000"/>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F1C4790-FE3C-4020-8CA7-00621DA7BB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7578</TotalTime>
  <Words>1573</Words>
  <Application>Microsoft Office PowerPoint</Application>
  <PresentationFormat>On-screen Show (4:3)</PresentationFormat>
  <Paragraphs>137</Paragraphs>
  <Slides>10</Slides>
  <Notes>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Batang</vt:lpstr>
      <vt:lpstr>Arial</vt:lpstr>
      <vt:lpstr>Baskerville Old Face</vt:lpstr>
      <vt:lpstr>Bodoni MT</vt:lpstr>
      <vt:lpstr>Calibri</vt:lpstr>
      <vt:lpstr>Century Gothic</vt:lpstr>
      <vt:lpstr>Edwardian Script ITC</vt:lpstr>
      <vt:lpstr>Times New Roman</vt:lpstr>
      <vt:lpstr>Wingdings 3</vt:lpstr>
      <vt:lpstr>Ion Boardroom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Celebration of the  Holidays</dc:title>
  <dc:creator>Arlene L. Pinney-Benjamin</dc:creator>
  <cp:lastModifiedBy>Martin, Maria</cp:lastModifiedBy>
  <cp:revision>1010</cp:revision>
  <dcterms:created xsi:type="dcterms:W3CDTF">2012-09-12T18:02:31Z</dcterms:created>
  <dcterms:modified xsi:type="dcterms:W3CDTF">2017-05-24T19:00:57Z</dcterms:modified>
</cp:coreProperties>
</file>